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handoutMasterIdLst>
    <p:handoutMasterId r:id="rId15"/>
  </p:handoutMasterIdLst>
  <p:sldIdLst>
    <p:sldId id="269" r:id="rId2"/>
    <p:sldId id="270" r:id="rId3"/>
    <p:sldId id="278" r:id="rId4"/>
    <p:sldId id="271" r:id="rId5"/>
    <p:sldId id="272" r:id="rId6"/>
    <p:sldId id="273" r:id="rId7"/>
    <p:sldId id="263" r:id="rId8"/>
    <p:sldId id="274" r:id="rId9"/>
    <p:sldId id="275" r:id="rId10"/>
    <p:sldId id="276" r:id="rId11"/>
    <p:sldId id="277" r:id="rId12"/>
    <p:sldId id="279" r:id="rId1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6" d="100"/>
          <a:sy n="116" d="100"/>
        </p:scale>
        <p:origin x="336" y="108"/>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1" d="1"/>
        <a:sy n="1" d="1"/>
      </p:scale>
      <p:origin x="0" y="0"/>
    </p:cViewPr>
  </p:notesTextViewPr>
  <p:notesViewPr>
    <p:cSldViewPr>
      <p:cViewPr varScale="1">
        <p:scale>
          <a:sx n="76" d="100"/>
          <a:sy n="76" d="100"/>
        </p:scale>
        <p:origin x="253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12/17/2019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12/17/2019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Insert a map of your country.</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2401524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Insert a picture of one of the geographic features of your country.</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55279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dirty="0"/>
              <a:t>Insert a picture illustrating a season in your country.</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312989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dirty="0"/>
              <a:t>Insert a picture of an animal and or plant found in your country.</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389014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A181B6-B371-4031-9CBE-ED0985B01CB6}" type="slidenum">
              <a:rPr lang="en-US"/>
              <a:pPr/>
              <a:t>7</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t>Add key points in the history of your country to the timeline.</a:t>
            </a:r>
          </a:p>
        </p:txBody>
      </p:sp>
    </p:spTree>
    <p:extLst>
      <p:ext uri="{BB962C8B-B14F-4D97-AF65-F5344CB8AC3E}">
        <p14:creationId xmlns:p14="http://schemas.microsoft.com/office/powerpoint/2010/main" val="2229052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dirty="0"/>
              <a:t>Insert a picture illustrating a custom or tradition here.</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206382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dirty="0"/>
              <a:t>Insert a picture of the head leader of your country.</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320445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dirty="0"/>
              <a:t>Insert a picture that illustrates some part of your country’s economy.</a:t>
            </a:r>
          </a:p>
        </p:txBody>
      </p:sp>
      <p:sp>
        <p:nvSpPr>
          <p:cNvPr id="4" name="Slide Number Placeholder 3"/>
          <p:cNvSpPr>
            <a:spLocks noGrp="1"/>
          </p:cNvSpPr>
          <p:nvPr>
            <p:ph type="sldNum" sz="quarter" idx="10"/>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1681772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200" dirty="0"/>
              <a:t>Insert a picture of one of the points of interest for your country.</a:t>
            </a:r>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396976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p:cNvSpPr>
            <a:spLocks noEditPoints="1"/>
          </p:cNvSpPr>
          <p:nvPr/>
        </p:nvSpPr>
        <p:spPr bwMode="auto">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smtClean="0"/>
              <a:pPr/>
              <a:t>12/17/2019</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pPr/>
              <a:t>‹#›</a:t>
            </a:fld>
            <a:endParaRPr lang="en-US"/>
          </a:p>
        </p:txBody>
      </p:sp>
    </p:spTree>
    <p:extLst>
      <p:ext uri="{BB962C8B-B14F-4D97-AF65-F5344CB8AC3E}">
        <p14:creationId xmlns:p14="http://schemas.microsoft.com/office/powerpoint/2010/main" val="222367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smtClean="0"/>
              <a:t>12/17/2019</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428745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smtClean="0"/>
              <a:t>12/17/2019</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3921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smtClean="0"/>
              <a:t>12/17/2019</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67015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smtClean="0"/>
              <a:t>12/17/2019</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03362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smtClean="0"/>
              <a:t>12/17/2019</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7304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EDF33987-6305-4E2A-BF18-EF013ECE927B}" type="datetimeFigureOut">
              <a:rPr lang="en-US" smtClean="0"/>
              <a:t>12/17/2019</a:t>
            </a:fld>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44210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DF33987-6305-4E2A-BF18-EF013ECE927B}" type="datetimeFigureOut">
              <a:rPr lang="en-US" smtClean="0"/>
              <a:t>12/17/2019</a:t>
            </a:fld>
            <a:endParaRPr lang="en-US"/>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413906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EDF33987-6305-4E2A-BF18-EF013ECE927B}" type="datetimeFigureOut">
              <a:rPr lang="en-US" smtClean="0"/>
              <a:t>12/17/2019</a:t>
            </a:fld>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52978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smtClean="0"/>
              <a:t>12/17/2019</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58198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smtClean="0"/>
              <a:t>12/17/2019</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70294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chemeClr val="bg1"/>
            </a:gs>
            <a:gs pos="40000">
              <a:schemeClr val="bg2"/>
            </a:gs>
            <a:gs pos="10000">
              <a:schemeClr val="bg1">
                <a:lumMod val="95000"/>
              </a:schemeClr>
            </a:gs>
            <a:gs pos="100000">
              <a:schemeClr val="bg2">
                <a:lumMod val="9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8" name="Rectangle 7"/>
          <p:cNvSpPr/>
          <p:nvPr userDrawn="1"/>
        </p:nvSpPr>
        <p:spPr bwMode="ltGray">
          <a:xfrm>
            <a:off x="1460" y="0"/>
            <a:ext cx="12188952"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a:p>
        </p:txBody>
      </p:sp>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12/17/2019</a:t>
            </a:fld>
            <a:endParaRPr lang="en-US" dirty="0"/>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431716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8pPr>
      <a:lvl9pPr marL="1874520" indent="0" algn="l" defTabSz="914400" rtl="0" eaLnBrk="1" latinLnBrk="0" hangingPunct="1">
        <a:spcBef>
          <a:spcPts val="600"/>
        </a:spcBef>
        <a:buClr>
          <a:schemeClr val="accent1">
            <a:lumMod val="50000"/>
          </a:schemeClr>
        </a:buClr>
        <a:buSzPct val="80000"/>
        <a:buFont typeface="Arial" pitchFamily="34" charset="0"/>
        <a:buNone/>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hyperlink" Target="mailto:gdb-advise@ucdavis.edu"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gdb-advise@ucdavis.edu"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a:gsLst>
            <a:gs pos="69000">
              <a:schemeClr val="bg1"/>
            </a:gs>
            <a:gs pos="40000">
              <a:schemeClr val="bg2"/>
            </a:gs>
            <a:gs pos="0">
              <a:schemeClr val="bg1">
                <a:lumMod val="0"/>
              </a:schemeClr>
            </a:gs>
            <a:gs pos="73000">
              <a:schemeClr val="bg2">
                <a:lumMod val="9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Global Disease Biology Intro</a:t>
            </a:r>
            <a:br>
              <a:rPr lang="en-US" dirty="0" smtClean="0"/>
            </a:br>
            <a:r>
              <a:rPr lang="en-US" sz="2000" dirty="0" smtClean="0">
                <a:solidFill>
                  <a:schemeClr val="tx1"/>
                </a:solidFill>
              </a:rPr>
              <a:t>University of California, Davis</a:t>
            </a:r>
            <a:endParaRPr lang="en-US" sz="2000" dirty="0">
              <a:solidFill>
                <a:schemeClr val="tx1"/>
              </a:solidFill>
            </a:endParaRPr>
          </a:p>
        </p:txBody>
      </p:sp>
      <p:sp>
        <p:nvSpPr>
          <p:cNvPr id="5" name="Subtitle 4"/>
          <p:cNvSpPr>
            <a:spLocks noGrp="1"/>
          </p:cNvSpPr>
          <p:nvPr>
            <p:ph type="subTitle" idx="1"/>
          </p:nvPr>
        </p:nvSpPr>
        <p:spPr>
          <a:xfrm>
            <a:off x="1217614" y="5029200"/>
            <a:ext cx="9677398" cy="1143000"/>
          </a:xfrm>
        </p:spPr>
        <p:txBody>
          <a:bodyPr/>
          <a:lstStyle/>
          <a:p>
            <a:r>
              <a:rPr lang="en-US" dirty="0" smtClean="0"/>
              <a:t>Orientation 2020| Freshman &amp; Transfer Students| Introduction to the major</a:t>
            </a:r>
            <a:endParaRPr lang="en-US" dirty="0"/>
          </a:p>
        </p:txBody>
      </p:sp>
      <p:pic>
        <p:nvPicPr>
          <p:cNvPr id="1026" name="Picture 2" descr="https://ucc012289271c56b1e198d917654.previews.dropboxusercontent.com/p/thumb/AAofkC3uIliecxOElcAVyoLQTv3sfO8yxhVvXKvD9IYA8O0xANf4Q0dGMKPslPgiUheBlQNbaj_2neFwuw2huMkCzU9seKNcx6R4J1_T1RNCezX0UDbj_z3Bv6PmdKXRSUvF0NI3JL2Hj24U8MRfU6ml0-EkYZbAxxNn7hfRTrX8abX4_RU20t138mN0iK2GPYuIn4lRGwarWnWfiJ7DWnv4oERGQ6qnEjUnW3OP1eFUZTagp_I1LXVsTeYy94GqlSwXN6W19KAq5sDxMyBubu7OY_po3bJJpFHCKDM2AEm-aomN4A6rM19imdTvBF_axJ9aFg9KZwSmHkqW9UqaPBcAdA8TSBcNofUlS-BlQFxxWmYfTlRXATHaFu95YA7h6gw3azrldNa8EAUgNC2kOmts0k8mK787x2t1HCKhZK8jhiGXbuPxBWMuTiOaWUK3hcCULpq9kAgSQaMCUOyOB1Eg/p.png?fv_content=true&amp;size_mod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9612" y="152400"/>
            <a:ext cx="2266949" cy="259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0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can I do with a B.S in GDB?</a:t>
            </a:r>
            <a:endParaRPr lang="en-US" dirty="0"/>
          </a:p>
        </p:txBody>
      </p:sp>
      <p:sp>
        <p:nvSpPr>
          <p:cNvPr id="3" name="Content Placeholder 2"/>
          <p:cNvSpPr>
            <a:spLocks noGrp="1"/>
          </p:cNvSpPr>
          <p:nvPr>
            <p:ph sz="half" idx="1"/>
          </p:nvPr>
        </p:nvSpPr>
        <p:spPr>
          <a:xfrm>
            <a:off x="1233279" y="1828800"/>
            <a:ext cx="9737934" cy="1905000"/>
          </a:xfrm>
        </p:spPr>
        <p:txBody>
          <a:bodyPr>
            <a:normAutofit lnSpcReduction="10000"/>
          </a:bodyPr>
          <a:lstStyle/>
          <a:p>
            <a:r>
              <a:rPr lang="en-US" dirty="0" smtClean="0"/>
              <a:t>So now that you know what Global Disease Biology is, what can you do with your degree?</a:t>
            </a:r>
          </a:p>
          <a:p>
            <a:r>
              <a:rPr lang="en-US" dirty="0" smtClean="0"/>
              <a:t>It’s up to you! Whether it be working in Policy, going into </a:t>
            </a:r>
            <a:r>
              <a:rPr lang="en-US" dirty="0"/>
              <a:t>P</a:t>
            </a:r>
            <a:r>
              <a:rPr lang="en-US" dirty="0" smtClean="0"/>
              <a:t>ublic </a:t>
            </a:r>
            <a:r>
              <a:rPr lang="en-US" dirty="0"/>
              <a:t>H</a:t>
            </a:r>
            <a:r>
              <a:rPr lang="en-US" dirty="0" smtClean="0"/>
              <a:t>ealth, becoming a Plant Pathologist, or working with Environmental Safety, there is something for everyone. </a:t>
            </a:r>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1312" y="4652962"/>
            <a:ext cx="2743200" cy="18288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897" y="3809999"/>
            <a:ext cx="2633860" cy="16859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266" y="5105400"/>
            <a:ext cx="2707746" cy="15231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1297" y="3779107"/>
            <a:ext cx="2783946" cy="184723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0012" y="4762637"/>
            <a:ext cx="2808166" cy="1865870"/>
          </a:xfrm>
          <a:prstGeom prst="rect">
            <a:avLst/>
          </a:prstGeom>
        </p:spPr>
      </p:pic>
    </p:spTree>
    <p:extLst>
      <p:ext uri="{BB962C8B-B14F-4D97-AF65-F5344CB8AC3E}">
        <p14:creationId xmlns:p14="http://schemas.microsoft.com/office/powerpoint/2010/main" val="32989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to do from here:</a:t>
            </a:r>
            <a:endParaRPr lang="en-US" dirty="0"/>
          </a:p>
        </p:txBody>
      </p:sp>
      <p:sp>
        <p:nvSpPr>
          <p:cNvPr id="3" name="Content Placeholder 2"/>
          <p:cNvSpPr>
            <a:spLocks noGrp="1"/>
          </p:cNvSpPr>
          <p:nvPr>
            <p:ph sz="half" idx="1"/>
          </p:nvPr>
        </p:nvSpPr>
        <p:spPr>
          <a:xfrm>
            <a:off x="1233279" y="1828800"/>
            <a:ext cx="4708734" cy="4876800"/>
          </a:xfrm>
        </p:spPr>
        <p:txBody>
          <a:bodyPr>
            <a:normAutofit fontScale="62500" lnSpcReduction="20000"/>
          </a:bodyPr>
          <a:lstStyle/>
          <a:p>
            <a:pPr marL="502920" indent="-457200">
              <a:buAutoNum type="arabicPeriod"/>
            </a:pPr>
            <a:r>
              <a:rPr lang="en-US" dirty="0" smtClean="0"/>
              <a:t>Take the quizzes associated with this presentation. </a:t>
            </a:r>
          </a:p>
          <a:p>
            <a:pPr marL="502920" indent="-457200">
              <a:buAutoNum type="arabicPeriod"/>
            </a:pPr>
            <a:r>
              <a:rPr lang="en-US" dirty="0" smtClean="0"/>
              <a:t>Complete the following modules (and the associated quizzes):</a:t>
            </a:r>
          </a:p>
          <a:p>
            <a:pPr lvl="3"/>
            <a:r>
              <a:rPr lang="en-US" dirty="0"/>
              <a:t>First Year Specific Materials OR Transfer Specific Materials</a:t>
            </a:r>
          </a:p>
          <a:p>
            <a:pPr lvl="3"/>
            <a:r>
              <a:rPr lang="en-US" dirty="0"/>
              <a:t>General Resources Guide</a:t>
            </a:r>
          </a:p>
          <a:p>
            <a:pPr lvl="3"/>
            <a:r>
              <a:rPr lang="en-US" dirty="0"/>
              <a:t>All About Pass Times</a:t>
            </a:r>
          </a:p>
          <a:p>
            <a:pPr lvl="3"/>
            <a:r>
              <a:rPr lang="en-US" dirty="0"/>
              <a:t>What are Restricted Electives?</a:t>
            </a:r>
          </a:p>
          <a:p>
            <a:pPr lvl="3"/>
            <a:r>
              <a:rPr lang="en-US" dirty="0"/>
              <a:t>What is the Practicum Project?</a:t>
            </a:r>
          </a:p>
          <a:p>
            <a:pPr lvl="3"/>
            <a:r>
              <a:rPr lang="en-US" dirty="0" smtClean="0"/>
              <a:t>Wrap-Up</a:t>
            </a:r>
            <a:endParaRPr lang="en-US" dirty="0" smtClean="0"/>
          </a:p>
          <a:p>
            <a:pPr marL="502920" indent="-457200">
              <a:buAutoNum type="arabicPeriod"/>
            </a:pPr>
            <a:r>
              <a:rPr lang="en-US" dirty="0" smtClean="0"/>
              <a:t>Explore websites like OASIS, </a:t>
            </a:r>
            <a:r>
              <a:rPr lang="en-US" dirty="0" err="1" smtClean="0"/>
              <a:t>MyUCDavis</a:t>
            </a:r>
            <a:r>
              <a:rPr lang="en-US" dirty="0" smtClean="0"/>
              <a:t>, and Schedule Builder.</a:t>
            </a:r>
          </a:p>
          <a:p>
            <a:pPr marL="502920" indent="-457200">
              <a:buAutoNum type="arabicPeriod"/>
            </a:pPr>
            <a:r>
              <a:rPr lang="en-US" dirty="0" smtClean="0"/>
              <a:t>Make an appointment with our advising office by emailing </a:t>
            </a:r>
            <a:r>
              <a:rPr lang="en-US" dirty="0" smtClean="0">
                <a:hlinkClick r:id="rId3"/>
              </a:rPr>
              <a:t>gdb-advise@ucdavis.edu</a:t>
            </a:r>
            <a:r>
              <a:rPr lang="en-US" dirty="0" smtClean="0"/>
              <a:t> with the subject line “Orientation 2020 Advising Appointment.” </a:t>
            </a:r>
          </a:p>
          <a:p>
            <a:pPr lvl="2"/>
            <a:r>
              <a:rPr lang="en-US" dirty="0" smtClean="0"/>
              <a:t>Be </a:t>
            </a:r>
            <a:r>
              <a:rPr lang="en-US" dirty="0"/>
              <a:t>sure to include the code word, found in one of the presentations</a:t>
            </a:r>
            <a:r>
              <a:rPr lang="en-US" dirty="0" smtClean="0"/>
              <a:t>!</a:t>
            </a:r>
            <a:endParaRPr lang="en-US" dirty="0" smtClean="0"/>
          </a:p>
          <a:p>
            <a:pPr marL="502920" indent="-457200">
              <a:buAutoNum type="arabicPeriod"/>
            </a:pPr>
            <a:r>
              <a:rPr lang="en-US" dirty="0" smtClean="0"/>
              <a:t>Register for classes!</a:t>
            </a:r>
          </a:p>
          <a:p>
            <a:pPr lvl="3"/>
            <a:r>
              <a:rPr lang="en-US" dirty="0" smtClean="0"/>
              <a:t>Remember this can only be done </a:t>
            </a:r>
            <a:r>
              <a:rPr lang="en-US" b="1" dirty="0" smtClean="0"/>
              <a:t>AFTER</a:t>
            </a:r>
            <a:r>
              <a:rPr lang="en-US" dirty="0" smtClean="0"/>
              <a:t> your advising appointment!!</a:t>
            </a:r>
          </a:p>
          <a:p>
            <a:pPr lvl="3"/>
            <a:r>
              <a:rPr lang="en-US" dirty="0" smtClean="0"/>
              <a:t>Be sure to include the code word, found in one of the presentations!</a:t>
            </a:r>
            <a:endParaRPr lang="en-US" dirty="0" smtClean="0"/>
          </a:p>
          <a:p>
            <a:pPr marL="731520" lvl="3" indent="0">
              <a:buNone/>
            </a:pPr>
            <a:endParaRPr lang="en-US" dirty="0" smtClean="0"/>
          </a:p>
          <a:p>
            <a:pPr marL="731520" lvl="3" indent="0">
              <a:buNone/>
            </a:pPr>
            <a:endParaRPr lang="en-US" dirty="0"/>
          </a:p>
        </p:txBody>
      </p:sp>
      <p:pic>
        <p:nvPicPr>
          <p:cNvPr id="2" name="Content Placeholder 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62688" y="2617019"/>
            <a:ext cx="4708525" cy="2766961"/>
          </a:xfrm>
        </p:spPr>
      </p:pic>
    </p:spTree>
    <p:extLst>
      <p:ext uri="{BB962C8B-B14F-4D97-AF65-F5344CB8AC3E}">
        <p14:creationId xmlns:p14="http://schemas.microsoft.com/office/powerpoint/2010/main" val="373235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can find a printable to-do list attached to this module!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3757">
            <a:off x="2807066" y="2181596"/>
            <a:ext cx="6816760" cy="3585616"/>
          </a:xfrm>
          <a:prstGeom prst="rect">
            <a:avLst/>
          </a:prstGeom>
        </p:spPr>
      </p:pic>
    </p:spTree>
    <p:extLst>
      <p:ext uri="{BB962C8B-B14F-4D97-AF65-F5344CB8AC3E}">
        <p14:creationId xmlns:p14="http://schemas.microsoft.com/office/powerpoint/2010/main" val="8362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70000">
              <a:schemeClr val="bg1"/>
            </a:gs>
            <a:gs pos="42000">
              <a:schemeClr val="bg2"/>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Your advising team: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6430535"/>
              </p:ext>
            </p:extLst>
          </p:nvPr>
        </p:nvGraphicFramePr>
        <p:xfrm>
          <a:off x="1678924" y="1828800"/>
          <a:ext cx="8830978" cy="4342073"/>
        </p:xfrm>
        <a:graphic>
          <a:graphicData uri="http://schemas.openxmlformats.org/drawingml/2006/table">
            <a:tbl>
              <a:tblPr/>
              <a:tblGrid>
                <a:gridCol w="2595226"/>
                <a:gridCol w="2667316"/>
                <a:gridCol w="3568436"/>
              </a:tblGrid>
              <a:tr h="477594">
                <a:tc>
                  <a:txBody>
                    <a:bodyPr/>
                    <a:lstStyle/>
                    <a:p>
                      <a:pPr rtl="0" fontAlgn="t">
                        <a:spcBef>
                          <a:spcPts val="0"/>
                        </a:spcBef>
                        <a:spcAft>
                          <a:spcPts val="0"/>
                        </a:spcAft>
                      </a:pPr>
                      <a:r>
                        <a:rPr lang="en-US" sz="1700" b="1" i="0" u="none" strike="noStrike" dirty="0">
                          <a:solidFill>
                            <a:schemeClr val="accent1">
                              <a:lumMod val="75000"/>
                            </a:schemeClr>
                          </a:solidFill>
                          <a:effectLst/>
                          <a:latin typeface="Century Gothic" panose="020B0502020202020204" pitchFamily="34" charset="0"/>
                        </a:rPr>
                        <a:t>Title</a:t>
                      </a:r>
                      <a:endParaRPr lang="en-US" sz="1700" dirty="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A2FFE8"/>
                      </a:solidFill>
                      <a:prstDash val="solid"/>
                      <a:round/>
                      <a:headEnd type="none" w="med" len="med"/>
                      <a:tailEnd type="none" w="med" len="med"/>
                    </a:lnT>
                    <a:lnB w="12697" cap="flat" cmpd="sng" algn="ctr">
                      <a:solidFill>
                        <a:srgbClr val="A2FFE8"/>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1" i="0" u="none" strike="noStrike">
                          <a:solidFill>
                            <a:schemeClr val="accent1">
                              <a:lumMod val="75000"/>
                            </a:schemeClr>
                          </a:solidFill>
                          <a:effectLst/>
                          <a:latin typeface="Century Gothic" panose="020B0502020202020204" pitchFamily="34" charset="0"/>
                        </a:rPr>
                        <a:t>Name</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A2FFE8"/>
                      </a:solidFill>
                      <a:prstDash val="solid"/>
                      <a:round/>
                      <a:headEnd type="none" w="med" len="med"/>
                      <a:tailEnd type="none" w="med" len="med"/>
                    </a:lnT>
                    <a:lnB w="12697" cap="flat" cmpd="sng" algn="ctr">
                      <a:solidFill>
                        <a:srgbClr val="A2FFE8"/>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1" i="0" u="none" strike="noStrike" dirty="0">
                          <a:solidFill>
                            <a:schemeClr val="accent1">
                              <a:lumMod val="75000"/>
                            </a:schemeClr>
                          </a:solidFill>
                          <a:effectLst/>
                          <a:latin typeface="Century Gothic" panose="020B0502020202020204" pitchFamily="34" charset="0"/>
                        </a:rPr>
                        <a:t>Email addresses</a:t>
                      </a:r>
                      <a:endParaRPr lang="en-US" sz="1700" dirty="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A2FFE8"/>
                      </a:solidFill>
                      <a:prstDash val="solid"/>
                      <a:round/>
                      <a:headEnd type="none" w="med" len="med"/>
                      <a:tailEnd type="none" w="med" len="med"/>
                    </a:lnT>
                    <a:lnB w="12697" cap="flat" cmpd="sng" algn="ctr">
                      <a:solidFill>
                        <a:srgbClr val="A2FFE8"/>
                      </a:solidFill>
                      <a:prstDash val="solid"/>
                      <a:round/>
                      <a:headEnd type="none" w="med" len="med"/>
                      <a:tailEnd type="none" w="med" len="med"/>
                    </a:lnB>
                    <a:solidFill>
                      <a:srgbClr val="FFFFFF"/>
                    </a:solidFill>
                  </a:tcPr>
                </a:tc>
              </a:tr>
              <a:tr h="477594">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Department Chair</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A2FFE8"/>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dirty="0">
                          <a:solidFill>
                            <a:schemeClr val="accent1">
                              <a:lumMod val="75000"/>
                            </a:schemeClr>
                          </a:solidFill>
                          <a:effectLst/>
                          <a:latin typeface="Century Gothic" panose="020B0502020202020204" pitchFamily="34" charset="0"/>
                        </a:rPr>
                        <a:t>Dave Rizzo</a:t>
                      </a:r>
                      <a:endParaRPr lang="en-US" sz="1700" dirty="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A2FFE8"/>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dirty="0">
                          <a:solidFill>
                            <a:srgbClr val="595959"/>
                          </a:solidFill>
                          <a:effectLst/>
                          <a:latin typeface="Century Gothic" panose="020B0502020202020204" pitchFamily="34" charset="0"/>
                        </a:rPr>
                        <a:t>dmrizzo@ucdavis.edu </a:t>
                      </a: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697" cap="flat" cmpd="sng" algn="ctr">
                      <a:solidFill>
                        <a:srgbClr val="A2FFE8"/>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r>
              <a:tr h="477594">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Master Advisor</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Johan Leveau</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0" i="0" u="none" strike="noStrike" dirty="0">
                          <a:solidFill>
                            <a:srgbClr val="595959"/>
                          </a:solidFill>
                          <a:effectLst/>
                          <a:latin typeface="Century Gothic" panose="020B0502020202020204" pitchFamily="34" charset="0"/>
                        </a:rPr>
                        <a:t>jleveau@ucdavis.edu</a:t>
                      </a: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472218">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Academic Advisor</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Andrea Guggenbickler</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dirty="0">
                          <a:solidFill>
                            <a:srgbClr val="595959"/>
                          </a:solidFill>
                          <a:effectLst/>
                          <a:latin typeface="Century Gothic" panose="020B0502020202020204" pitchFamily="34" charset="0"/>
                        </a:rPr>
                        <a:t>amguggenbickler@ucdavis.edu</a:t>
                      </a:r>
                      <a:endParaRPr lang="en-US" sz="1700" dirty="0">
                        <a:effectLst/>
                      </a:endParaRPr>
                    </a:p>
                    <a:p>
                      <a:pPr fontAlgn="t"/>
                      <a:r>
                        <a:rPr lang="en-US" sz="1700" dirty="0">
                          <a:effectLst/>
                        </a:rPr>
                        <a:t/>
                      </a:r>
                      <a:br>
                        <a:rPr lang="en-US" sz="1700" dirty="0">
                          <a:effectLst/>
                        </a:rPr>
                      </a:b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r>
              <a:tr h="609157">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Academic Advisor &amp; Course Administrator</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0" i="0" u="none" strike="noStrike" dirty="0" smtClean="0">
                          <a:solidFill>
                            <a:schemeClr val="accent1">
                              <a:lumMod val="75000"/>
                            </a:schemeClr>
                          </a:solidFill>
                          <a:effectLst/>
                          <a:latin typeface="Century Gothic" panose="020B0502020202020204" pitchFamily="34" charset="0"/>
                        </a:rPr>
                        <a:t>Francesca De Las Alas</a:t>
                      </a:r>
                      <a:endParaRPr lang="en-US" sz="1700" dirty="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0" i="0" u="none" strike="noStrike" dirty="0" smtClean="0">
                          <a:solidFill>
                            <a:srgbClr val="595959"/>
                          </a:solidFill>
                          <a:effectLst/>
                          <a:latin typeface="Century Gothic" panose="020B0502020202020204" pitchFamily="34" charset="0"/>
                        </a:rPr>
                        <a:t>frdelasalas@ucdavis.edu </a:t>
                      </a: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477594">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Peer Advisors</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Bianca Arao </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dirty="0">
                          <a:solidFill>
                            <a:srgbClr val="595959"/>
                          </a:solidFill>
                          <a:effectLst/>
                          <a:latin typeface="Century Gothic" panose="020B0502020202020204" pitchFamily="34" charset="0"/>
                        </a:rPr>
                        <a:t>blarao@ucdavis.edu</a:t>
                      </a: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lumMod val="60000"/>
                        <a:lumOff val="40000"/>
                      </a:schemeClr>
                    </a:solidFill>
                  </a:tcPr>
                </a:tc>
              </a:tr>
              <a:tr h="477594">
                <a:tc>
                  <a:txBody>
                    <a:bodyPr/>
                    <a:lstStyle/>
                    <a:p>
                      <a:pPr fontAlgn="t"/>
                      <a:r>
                        <a:rPr lang="en-US" sz="1700">
                          <a:solidFill>
                            <a:schemeClr val="accent1">
                              <a:lumMod val="75000"/>
                            </a:schemeClr>
                          </a:solidFill>
                          <a:effectLst/>
                        </a:rPr>
                        <a:t> </a:t>
                      </a: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0" i="0" u="none" strike="noStrike">
                          <a:solidFill>
                            <a:schemeClr val="accent1">
                              <a:lumMod val="75000"/>
                            </a:schemeClr>
                          </a:solidFill>
                          <a:effectLst/>
                          <a:latin typeface="Century Gothic" panose="020B0502020202020204" pitchFamily="34" charset="0"/>
                        </a:rPr>
                        <a:t>Austin Dalmasso</a:t>
                      </a:r>
                      <a:endParaRPr lang="en-US" sz="170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US" sz="1700" b="0" i="0" u="none" strike="noStrike" dirty="0">
                          <a:solidFill>
                            <a:srgbClr val="595959"/>
                          </a:solidFill>
                          <a:effectLst/>
                          <a:latin typeface="Century Gothic" panose="020B0502020202020204" pitchFamily="34" charset="0"/>
                        </a:rPr>
                        <a:t>amdalmasso@ucdavis.edu</a:t>
                      </a: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477594">
                <a:tc>
                  <a:txBody>
                    <a:bodyPr/>
                    <a:lstStyle/>
                    <a:p>
                      <a:pPr fontAlgn="t"/>
                      <a:r>
                        <a:rPr lang="en-US" sz="1700">
                          <a:solidFill>
                            <a:schemeClr val="accent1">
                              <a:lumMod val="75000"/>
                            </a:schemeClr>
                          </a:solidFill>
                          <a:effectLst/>
                        </a:rPr>
                        <a:t> </a:t>
                      </a: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A2FFE8"/>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dirty="0">
                          <a:solidFill>
                            <a:schemeClr val="accent1">
                              <a:lumMod val="75000"/>
                            </a:schemeClr>
                          </a:solidFill>
                          <a:effectLst/>
                          <a:latin typeface="Century Gothic" panose="020B0502020202020204" pitchFamily="34" charset="0"/>
                        </a:rPr>
                        <a:t>Brandon Nguyen</a:t>
                      </a:r>
                      <a:endParaRPr lang="en-US" sz="1700" dirty="0">
                        <a:solidFill>
                          <a:schemeClr val="accent1">
                            <a:lumMod val="75000"/>
                          </a:schemeClr>
                        </a:solidFill>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A2FFE8"/>
                      </a:solidFill>
                      <a:prstDash val="solid"/>
                      <a:round/>
                      <a:headEnd type="none" w="med" len="med"/>
                      <a:tailEnd type="none" w="med" len="med"/>
                    </a:lnB>
                    <a:solidFill>
                      <a:schemeClr val="accent1">
                        <a:lumMod val="60000"/>
                        <a:lumOff val="40000"/>
                      </a:schemeClr>
                    </a:solidFill>
                  </a:tcPr>
                </a:tc>
                <a:tc>
                  <a:txBody>
                    <a:bodyPr/>
                    <a:lstStyle/>
                    <a:p>
                      <a:pPr rtl="0" fontAlgn="t">
                        <a:spcBef>
                          <a:spcPts val="0"/>
                        </a:spcBef>
                        <a:spcAft>
                          <a:spcPts val="0"/>
                        </a:spcAft>
                      </a:pPr>
                      <a:r>
                        <a:rPr lang="en-US" sz="1700" b="0" i="0" u="none" strike="noStrike" dirty="0">
                          <a:solidFill>
                            <a:srgbClr val="595959"/>
                          </a:solidFill>
                          <a:effectLst/>
                          <a:latin typeface="Century Gothic" panose="020B0502020202020204" pitchFamily="34" charset="0"/>
                        </a:rPr>
                        <a:t>bvnngyen@ucdavis.edu</a:t>
                      </a:r>
                      <a:endParaRPr lang="en-US" sz="1700" dirty="0">
                        <a:effectLst/>
                      </a:endParaRPr>
                    </a:p>
                  </a:txBody>
                  <a:tcPr marL="90112" marR="90112" marT="45056" marB="4505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697" cap="flat" cmpd="sng" algn="ctr">
                      <a:solidFill>
                        <a:srgbClr val="A2FFE8"/>
                      </a:solidFill>
                      <a:prstDash val="solid"/>
                      <a:round/>
                      <a:headEnd type="none" w="med" len="med"/>
                      <a:tailEnd type="none" w="med" len="med"/>
                    </a:lnB>
                    <a:solidFill>
                      <a:schemeClr val="accent1">
                        <a:lumMod val="60000"/>
                        <a:lumOff val="40000"/>
                      </a:schemeClr>
                    </a:solidFill>
                  </a:tcPr>
                </a:tc>
              </a:tr>
            </a:tbl>
          </a:graphicData>
        </a:graphic>
      </p:graphicFrame>
      <p:sp>
        <p:nvSpPr>
          <p:cNvPr id="5" name="Rectangle 1"/>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4695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each role do?</a:t>
            </a:r>
            <a:endParaRPr lang="en-US" dirty="0"/>
          </a:p>
        </p:txBody>
      </p:sp>
      <p:sp>
        <p:nvSpPr>
          <p:cNvPr id="3" name="Content Placeholder 2"/>
          <p:cNvSpPr>
            <a:spLocks noGrp="1"/>
          </p:cNvSpPr>
          <p:nvPr>
            <p:ph idx="1"/>
          </p:nvPr>
        </p:nvSpPr>
        <p:spPr>
          <a:xfrm>
            <a:off x="1217614" y="1828800"/>
            <a:ext cx="9753600" cy="4876800"/>
          </a:xfrm>
        </p:spPr>
        <p:txBody>
          <a:bodyPr>
            <a:normAutofit fontScale="77500" lnSpcReduction="20000"/>
          </a:bodyPr>
          <a:lstStyle/>
          <a:p>
            <a:r>
              <a:rPr lang="en-US" dirty="0" smtClean="0"/>
              <a:t>Department Chair:</a:t>
            </a:r>
          </a:p>
          <a:p>
            <a:pPr lvl="1"/>
            <a:r>
              <a:rPr lang="en-US" dirty="0"/>
              <a:t>The department chair handles the daily running of the Plant Pathology department. Dr. Rizzo is also the founder of the GDB major, and is happy to meet with students to discuss academics, research, etc. </a:t>
            </a:r>
            <a:endParaRPr lang="en-US" dirty="0" smtClean="0"/>
          </a:p>
          <a:p>
            <a:r>
              <a:rPr lang="en-US" dirty="0" smtClean="0"/>
              <a:t>Master Advisor:</a:t>
            </a:r>
          </a:p>
          <a:p>
            <a:pPr lvl="1"/>
            <a:r>
              <a:rPr lang="en-US" dirty="0" smtClean="0"/>
              <a:t>Like the department chair, the master advisor can also offer perspective on academics and research. Additionally, they will approve any exceptions with the GDB curriculum, and will oversee the submission of practicum projects. </a:t>
            </a:r>
          </a:p>
          <a:p>
            <a:r>
              <a:rPr lang="en-US" dirty="0" smtClean="0"/>
              <a:t>Academic Advisor:</a:t>
            </a:r>
          </a:p>
          <a:p>
            <a:pPr lvl="1"/>
            <a:r>
              <a:rPr lang="en-US" dirty="0" smtClean="0"/>
              <a:t>This is your main point of contact for your major requirements and questions. Your major advisor can advise on graduation requirements, degree certifications, resource referrals, and academic or personal difficulties you may face. </a:t>
            </a:r>
          </a:p>
          <a:p>
            <a:r>
              <a:rPr lang="en-US" dirty="0" smtClean="0"/>
              <a:t>Peer Advisors:</a:t>
            </a:r>
          </a:p>
          <a:p>
            <a:pPr lvl="1"/>
            <a:r>
              <a:rPr lang="en-US" dirty="0" smtClean="0"/>
              <a:t>These super knowledgeable GDB students are your go-to for all academic plans, general GDB questions, practicum help, and student perspective!</a:t>
            </a:r>
          </a:p>
          <a:p>
            <a:r>
              <a:rPr lang="en-US" dirty="0" smtClean="0"/>
              <a:t>Dean’s Office Advisors:</a:t>
            </a:r>
          </a:p>
          <a:p>
            <a:pPr lvl="1"/>
            <a:r>
              <a:rPr lang="en-US" dirty="0" smtClean="0"/>
              <a:t>The advisors in the CA&amp;ES Dean’s office are here to help with GE inquiries, personal and academic difficulties, Late Drop requests, resource referrals, and academic difficulty/ trouble questions.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1012" y="28262"/>
            <a:ext cx="1808167" cy="1818314"/>
          </a:xfrm>
          <a:prstGeom prst="rect">
            <a:avLst/>
          </a:prstGeom>
        </p:spPr>
      </p:pic>
    </p:spTree>
    <p:extLst>
      <p:ext uri="{BB962C8B-B14F-4D97-AF65-F5344CB8AC3E}">
        <p14:creationId xmlns:p14="http://schemas.microsoft.com/office/powerpoint/2010/main" val="155457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best way(s) to contact your advising team:</a:t>
            </a:r>
            <a:endParaRPr lang="en-US" dirty="0"/>
          </a:p>
        </p:txBody>
      </p:sp>
      <p:sp>
        <p:nvSpPr>
          <p:cNvPr id="2" name="Content Placeholder 1"/>
          <p:cNvSpPr>
            <a:spLocks noGrp="1"/>
          </p:cNvSpPr>
          <p:nvPr>
            <p:ph sz="half" idx="1"/>
          </p:nvPr>
        </p:nvSpPr>
        <p:spPr/>
        <p:txBody>
          <a:bodyPr>
            <a:normAutofit fontScale="77500" lnSpcReduction="20000"/>
          </a:bodyPr>
          <a:lstStyle/>
          <a:p>
            <a:pPr marL="45720" indent="0">
              <a:buNone/>
            </a:pPr>
            <a:r>
              <a:rPr lang="en-US" dirty="0" smtClean="0"/>
              <a:t>1. Email </a:t>
            </a:r>
            <a:r>
              <a:rPr lang="en-US" sz="2200" dirty="0" smtClean="0">
                <a:hlinkClick r:id="rId3"/>
              </a:rPr>
              <a:t>gdb-advise@ucdavis.edu</a:t>
            </a:r>
            <a:endParaRPr lang="en-US" sz="2200" dirty="0" smtClean="0"/>
          </a:p>
          <a:p>
            <a:pPr lvl="1"/>
            <a:r>
              <a:rPr lang="en-US" dirty="0" smtClean="0"/>
              <a:t>This will put you in communication with the entire team, and ensure a faster response</a:t>
            </a:r>
            <a:endParaRPr lang="en-US" dirty="0" smtClean="0"/>
          </a:p>
          <a:p>
            <a:pPr marL="45720" indent="0">
              <a:buNone/>
            </a:pPr>
            <a:r>
              <a:rPr lang="en-US" dirty="0" smtClean="0"/>
              <a:t>2. Email your major advisor directly</a:t>
            </a:r>
          </a:p>
          <a:p>
            <a:pPr lvl="1"/>
            <a:r>
              <a:rPr lang="en-US" dirty="0" smtClean="0"/>
              <a:t>Remember: your major advisor gets hundreds of emails a day, so this response may be slower</a:t>
            </a:r>
          </a:p>
          <a:p>
            <a:pPr marL="45720" indent="0">
              <a:buNone/>
            </a:pPr>
            <a:r>
              <a:rPr lang="en-US" dirty="0" smtClean="0"/>
              <a:t>3. Access the GDB website or orientation canvas site for answers to FAQs</a:t>
            </a:r>
          </a:p>
          <a:p>
            <a:pPr lvl="1"/>
            <a:r>
              <a:rPr lang="en-US" dirty="0"/>
              <a:t>Accessible 24 hours/day, 7 days/week! We try to put as much information here as possible</a:t>
            </a:r>
            <a:r>
              <a:rPr lang="en-US" dirty="0" smtClean="0"/>
              <a:t>!</a:t>
            </a:r>
            <a:endParaRPr lang="en-US" dirty="0" smtClean="0"/>
          </a:p>
          <a:p>
            <a:pPr marL="45720" indent="0">
              <a:buNone/>
            </a:pPr>
            <a:r>
              <a:rPr lang="en-US" dirty="0" smtClean="0"/>
              <a:t>4. Come by 150 Hutchison Hall for face-to face advising</a:t>
            </a:r>
          </a:p>
          <a:p>
            <a:pPr lvl="1"/>
            <a:r>
              <a:rPr lang="en-US" dirty="0" smtClean="0"/>
              <a:t>We are available 9am-4pm, M-F</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62688" y="2678491"/>
            <a:ext cx="4708525" cy="2644017"/>
          </a:xfrm>
        </p:spPr>
      </p:pic>
    </p:spTree>
    <p:extLst>
      <p:ext uri="{BB962C8B-B14F-4D97-AF65-F5344CB8AC3E}">
        <p14:creationId xmlns:p14="http://schemas.microsoft.com/office/powerpoint/2010/main" val="119226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Global disease biology?</a:t>
            </a:r>
            <a:endParaRPr lang="en-US" dirty="0"/>
          </a:p>
        </p:txBody>
      </p:sp>
      <p:sp>
        <p:nvSpPr>
          <p:cNvPr id="3" name="Text Placeholder 2"/>
          <p:cNvSpPr>
            <a:spLocks noGrp="1"/>
          </p:cNvSpPr>
          <p:nvPr>
            <p:ph sz="half" idx="1"/>
          </p:nvPr>
        </p:nvSpPr>
        <p:spPr/>
        <p:txBody>
          <a:bodyPr>
            <a:normAutofit lnSpcReduction="10000"/>
          </a:bodyPr>
          <a:lstStyle/>
          <a:p>
            <a:r>
              <a:rPr lang="en-US" dirty="0" smtClean="0"/>
              <a:t>Global Disease Biology is the study of One-Health, as well as the concepts of disease, the societal and personal impacts of the past, present, an future diseases, and the science behind disease discoveries, causes, evolution, diagnosis, treatment, and prevention. </a:t>
            </a:r>
          </a:p>
          <a:p>
            <a:r>
              <a:rPr lang="en-US" dirty="0" smtClean="0"/>
              <a:t>Does that sound like a lot of complicated things? Don’t worry, we will break it down!</a:t>
            </a:r>
            <a:r>
              <a:rPr lang="en-US" dirty="0" smtClean="0"/>
              <a:t> </a:t>
            </a:r>
            <a:endParaRPr lang="en-US"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2688" y="2458025"/>
            <a:ext cx="4708525" cy="3084950"/>
          </a:xfrm>
        </p:spPr>
      </p:pic>
    </p:spTree>
    <p:extLst>
      <p:ext uri="{BB962C8B-B14F-4D97-AF65-F5344CB8AC3E}">
        <p14:creationId xmlns:p14="http://schemas.microsoft.com/office/powerpoint/2010/main" val="88309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 it down: One-health</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Specifically, One-Health is:</a:t>
            </a:r>
          </a:p>
          <a:p>
            <a:pPr marL="274320" lvl="1" indent="0">
              <a:buNone/>
            </a:pPr>
            <a:r>
              <a:rPr lang="en-US" dirty="0"/>
              <a:t>“…the collaborative effort of multiple health science professions, together with their related disciplines and institutions – working locally, nationally, and globally – to attain optimal health for people, domestic animals, wildlife, plants, and our environment.”</a:t>
            </a:r>
          </a:p>
          <a:p>
            <a:pPr marL="502920" lvl="2" indent="0">
              <a:buNone/>
            </a:pPr>
            <a:r>
              <a:rPr lang="en-US" dirty="0"/>
              <a:t>      -One Health Commission</a:t>
            </a:r>
          </a:p>
          <a:p>
            <a:pPr lvl="1"/>
            <a:endParaRPr lang="en-US" dirty="0" smtClean="0"/>
          </a:p>
          <a:p>
            <a:r>
              <a:rPr lang="en-US" dirty="0"/>
              <a:t>Basically, it is the interconnectedness of </a:t>
            </a:r>
            <a:r>
              <a:rPr lang="en-US" dirty="0">
                <a:solidFill>
                  <a:schemeClr val="accent1">
                    <a:lumMod val="50000"/>
                  </a:schemeClr>
                </a:solidFill>
              </a:rPr>
              <a:t>people</a:t>
            </a:r>
            <a:r>
              <a:rPr lang="en-US" dirty="0"/>
              <a:t>, </a:t>
            </a:r>
            <a:r>
              <a:rPr lang="en-US" dirty="0">
                <a:solidFill>
                  <a:schemeClr val="accent6">
                    <a:lumMod val="50000"/>
                  </a:schemeClr>
                </a:solidFill>
              </a:rPr>
              <a:t>plants</a:t>
            </a:r>
            <a:r>
              <a:rPr lang="en-US" dirty="0"/>
              <a:t>, </a:t>
            </a:r>
            <a:r>
              <a:rPr lang="en-US" dirty="0">
                <a:solidFill>
                  <a:schemeClr val="accent2">
                    <a:lumMod val="50000"/>
                  </a:schemeClr>
                </a:solidFill>
              </a:rPr>
              <a:t>animals</a:t>
            </a:r>
            <a:r>
              <a:rPr lang="en-US" dirty="0"/>
              <a:t>, and the </a:t>
            </a:r>
            <a:r>
              <a:rPr lang="en-US" dirty="0">
                <a:solidFill>
                  <a:schemeClr val="accent4">
                    <a:lumMod val="75000"/>
                  </a:schemeClr>
                </a:solidFill>
              </a:rPr>
              <a:t>environment</a:t>
            </a:r>
            <a:r>
              <a:rPr lang="en-US" dirty="0"/>
              <a:t>, and how health and disease flow through them</a:t>
            </a:r>
            <a:r>
              <a:rPr lang="en-US" dirty="0" smtClean="0"/>
              <a:t>!</a:t>
            </a:r>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56412" y="2057400"/>
            <a:ext cx="3495278" cy="3608028"/>
          </a:xfrm>
        </p:spPr>
      </p:pic>
    </p:spTree>
    <p:extLst>
      <p:ext uri="{BB962C8B-B14F-4D97-AF65-F5344CB8AC3E}">
        <p14:creationId xmlns:p14="http://schemas.microsoft.com/office/powerpoint/2010/main" val="4897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Break it down: disease</a:t>
            </a:r>
            <a:endParaRPr lang="en-US" dirty="0"/>
          </a:p>
        </p:txBody>
      </p:sp>
      <p:sp>
        <p:nvSpPr>
          <p:cNvPr id="9" name="Content Placeholder 8"/>
          <p:cNvSpPr>
            <a:spLocks noGrp="1"/>
          </p:cNvSpPr>
          <p:nvPr>
            <p:ph idx="1"/>
          </p:nvPr>
        </p:nvSpPr>
        <p:spPr/>
        <p:txBody>
          <a:bodyPr/>
          <a:lstStyle/>
          <a:p>
            <a:r>
              <a:rPr lang="en-US" dirty="0" smtClean="0"/>
              <a:t>Disease is commonly defined as:</a:t>
            </a:r>
          </a:p>
          <a:p>
            <a:pPr lvl="1"/>
            <a:r>
              <a:rPr lang="en-US" dirty="0" smtClean="0"/>
              <a:t>“</a:t>
            </a:r>
            <a:r>
              <a:rPr lang="en-US" dirty="0"/>
              <a:t>a disorder of structure or function in a human, animal, or plant, especially one that produces specific signs or symptoms or that affects a specific location and is not simply a direct result of physical </a:t>
            </a:r>
            <a:r>
              <a:rPr lang="en-US" dirty="0" smtClean="0"/>
              <a:t>injury.”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12" y="3962400"/>
            <a:ext cx="3452812" cy="25435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011" y="3962400"/>
            <a:ext cx="3391403" cy="254355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9294" r="1742"/>
          <a:stretch/>
        </p:blipFill>
        <p:spPr>
          <a:xfrm>
            <a:off x="7694612" y="3962400"/>
            <a:ext cx="4031483" cy="2543552"/>
          </a:xfrm>
          <a:prstGeom prst="rect">
            <a:avLst/>
          </a:prstGeom>
        </p:spPr>
      </p:pic>
    </p:spTree>
    <p:extLst>
      <p:ext uri="{BB962C8B-B14F-4D97-AF65-F5344CB8AC3E}">
        <p14:creationId xmlns:p14="http://schemas.microsoft.com/office/powerpoint/2010/main" val="25539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 it down: societal impacts</a:t>
            </a:r>
            <a:endParaRPr lang="en-US" dirty="0"/>
          </a:p>
        </p:txBody>
      </p:sp>
      <p:sp>
        <p:nvSpPr>
          <p:cNvPr id="5" name="Content Placeholder 4"/>
          <p:cNvSpPr>
            <a:spLocks noGrp="1"/>
          </p:cNvSpPr>
          <p:nvPr>
            <p:ph sz="half" idx="1"/>
          </p:nvPr>
        </p:nvSpPr>
        <p:spPr/>
        <p:txBody>
          <a:bodyPr/>
          <a:lstStyle/>
          <a:p>
            <a:r>
              <a:rPr lang="en-US" dirty="0" smtClean="0"/>
              <a:t>It’s not just individual health that can be impacted by disease. Here are some of the other impacts you will study:</a:t>
            </a:r>
          </a:p>
          <a:p>
            <a:pPr lvl="2"/>
            <a:r>
              <a:rPr lang="en-US" dirty="0" smtClean="0"/>
              <a:t>Environmental</a:t>
            </a:r>
          </a:p>
          <a:p>
            <a:pPr lvl="2"/>
            <a:r>
              <a:rPr lang="en-US" dirty="0" smtClean="0"/>
              <a:t>Economic</a:t>
            </a:r>
          </a:p>
          <a:p>
            <a:pPr lvl="2"/>
            <a:r>
              <a:rPr lang="en-US" dirty="0" smtClean="0"/>
              <a:t>Societal</a:t>
            </a:r>
          </a:p>
          <a:p>
            <a:pPr lvl="2"/>
            <a:r>
              <a:rPr lang="en-US" dirty="0" smtClean="0"/>
              <a:t>Resource Allocation</a:t>
            </a:r>
          </a:p>
          <a:p>
            <a:pPr lvl="2"/>
            <a:r>
              <a:rPr lang="en-US" dirty="0" smtClean="0"/>
              <a:t>Policy</a:t>
            </a:r>
          </a:p>
          <a:p>
            <a:pPr lvl="2"/>
            <a:r>
              <a:rPr lang="en-US" dirty="0" smtClean="0"/>
              <a:t>Prioritization of resource use</a:t>
            </a:r>
          </a:p>
          <a:p>
            <a:pPr lvl="2"/>
            <a:r>
              <a:rPr lang="en-US" dirty="0" smtClean="0"/>
              <a:t>Prevention vs. Cure </a:t>
            </a:r>
            <a:endParaRPr lang="en-US" dirty="0"/>
          </a:p>
          <a:p>
            <a:endParaRPr lang="en-US"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8442" y="1781947"/>
            <a:ext cx="1371600" cy="13716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3036" y="4709826"/>
            <a:ext cx="1580331" cy="158033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1901" y="1288353"/>
            <a:ext cx="1892617" cy="267507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8677" y="4000500"/>
            <a:ext cx="1981200" cy="137746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770" y="1686697"/>
            <a:ext cx="1952625" cy="15621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6527" y="3828535"/>
            <a:ext cx="1655451" cy="1372934"/>
          </a:xfrm>
          <a:prstGeom prst="rect">
            <a:avLst/>
          </a:prstGeom>
        </p:spPr>
      </p:pic>
    </p:spTree>
    <p:extLst>
      <p:ext uri="{BB962C8B-B14F-4D97-AF65-F5344CB8AC3E}">
        <p14:creationId xmlns:p14="http://schemas.microsoft.com/office/powerpoint/2010/main" val="40401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 it down: science</a:t>
            </a:r>
            <a:endParaRPr lang="en-US" dirty="0"/>
          </a:p>
        </p:txBody>
      </p:sp>
      <p:sp>
        <p:nvSpPr>
          <p:cNvPr id="3" name="Content Placeholder 2"/>
          <p:cNvSpPr>
            <a:spLocks noGrp="1"/>
          </p:cNvSpPr>
          <p:nvPr>
            <p:ph sz="half" idx="1"/>
          </p:nvPr>
        </p:nvSpPr>
        <p:spPr/>
        <p:txBody>
          <a:bodyPr/>
          <a:lstStyle/>
          <a:p>
            <a:r>
              <a:rPr lang="en-US" dirty="0" smtClean="0"/>
              <a:t>The root of all of everything we have discussed, is science. Science informs policy, societal reaction, discoveries, causes, and prevention.</a:t>
            </a:r>
          </a:p>
          <a:p>
            <a:r>
              <a:rPr lang="en-US" dirty="0" smtClean="0"/>
              <a:t>Resources like the scientific method, scientific reasoning, and scientific literature will become your best friends! </a:t>
            </a:r>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62688" y="2209800"/>
            <a:ext cx="5438928" cy="3157389"/>
          </a:xfrm>
        </p:spPr>
      </p:pic>
    </p:spTree>
    <p:extLst>
      <p:ext uri="{BB962C8B-B14F-4D97-AF65-F5344CB8AC3E}">
        <p14:creationId xmlns:p14="http://schemas.microsoft.com/office/powerpoint/2010/main" val="260042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orld country repor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1">
          <a:schemeClr val="accent1"/>
        </a:lnRef>
        <a:fillRef idx="2">
          <a:schemeClr val="accent1"/>
        </a:fillRef>
        <a:effectRef idx="1">
          <a:schemeClr val="accent1"/>
        </a:effectRef>
        <a:fontRef idx="minor">
          <a:schemeClr val="dk1"/>
        </a:fontRef>
      </a:style>
    </a:spDef>
    <a:lnDef>
      <a:spPr>
        <a:ln/>
      </a:spPr>
      <a:bodyPr/>
      <a:lstStyle/>
      <a:style>
        <a:lnRef idx="3">
          <a:schemeClr val="accent1"/>
        </a:lnRef>
        <a:fillRef idx="0">
          <a:schemeClr val="accent1"/>
        </a:fillRef>
        <a:effectRef idx="2">
          <a:schemeClr val="accent1"/>
        </a:effectRef>
        <a:fontRef idx="minor">
          <a:schemeClr val="tx1"/>
        </a:fontRef>
      </a:style>
    </a:lnDef>
    <a:txDef>
      <a:spPr>
        <a:noFill/>
        <a:ln>
          <a:solidFill>
            <a:schemeClr val="bg2"/>
          </a:solidFill>
        </a:ln>
      </a:spPr>
      <a:bodyPr wrap="none" rtlCol="0">
        <a:spAutoFit/>
      </a:bodyPr>
      <a:lstStyle>
        <a:defPPr>
          <a:lnSpc>
            <a:spcPct val="90000"/>
          </a:lnSpc>
          <a:defRPr sz="2400" dirty="0" err="1" smtClean="0"/>
        </a:defPPr>
      </a:lstStyle>
    </a:txDef>
  </a:objectDefaults>
  <a:extraClrSchemeLst/>
  <a:extLst>
    <a:ext uri="{05A4C25C-085E-4340-85A3-A5531E510DB2}">
      <thm15:themeFamily xmlns:thm15="http://schemas.microsoft.com/office/thememl/2012/main" name="World country report presentation.potx" id="{FF082492-D6CE-444E-B3E8-FB131EDFAC53}" vid="{71BD5CC8-96B3-46A6-8835-37741E8965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country report presentation</Template>
  <TotalTime>169</TotalTime>
  <Words>980</Words>
  <Application>Microsoft Office PowerPoint</Application>
  <PresentationFormat>Custom</PresentationFormat>
  <Paragraphs>109</Paragraphs>
  <Slides>12</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Century Gothic</vt:lpstr>
      <vt:lpstr>World country report presentation</vt:lpstr>
      <vt:lpstr>Global Disease Biology Intro University of California, Davis</vt:lpstr>
      <vt:lpstr>Your advising team:</vt:lpstr>
      <vt:lpstr>What does each role do?</vt:lpstr>
      <vt:lpstr>The best way(s) to contact your advising team:</vt:lpstr>
      <vt:lpstr>What Is Global disease biology?</vt:lpstr>
      <vt:lpstr>Break it down: One-health</vt:lpstr>
      <vt:lpstr>Break it down: disease</vt:lpstr>
      <vt:lpstr>Break it down: societal impacts</vt:lpstr>
      <vt:lpstr>Break it down: science</vt:lpstr>
      <vt:lpstr>What can I do with a B.S in GDB?</vt:lpstr>
      <vt:lpstr>What to do from here:</vt:lpstr>
      <vt:lpstr>You can find a printable to-do list attached to this module!</vt:lpstr>
    </vt:vector>
  </TitlesOfParts>
  <Company>University of California, Davis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Disease Biology Intro University of California, Davis</dc:title>
  <dc:creator>Andrea Michelle Guggenbickler</dc:creator>
  <cp:lastModifiedBy>Andrea Michelle Guggenbickler</cp:lastModifiedBy>
  <cp:revision>9</cp:revision>
  <dcterms:created xsi:type="dcterms:W3CDTF">2019-12-17T20:52:08Z</dcterms:created>
  <dcterms:modified xsi:type="dcterms:W3CDTF">2019-12-17T23:41:25Z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74068500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