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handoutMasterIdLst>
    <p:handoutMasterId r:id="rId15"/>
  </p:handoutMasterIdLst>
  <p:sldIdLst>
    <p:sldId id="269" r:id="rId2"/>
    <p:sldId id="270" r:id="rId3"/>
    <p:sldId id="271" r:id="rId4"/>
    <p:sldId id="274" r:id="rId5"/>
    <p:sldId id="279" r:id="rId6"/>
    <p:sldId id="280" r:id="rId7"/>
    <p:sldId id="282" r:id="rId8"/>
    <p:sldId id="272" r:id="rId9"/>
    <p:sldId id="273" r:id="rId10"/>
    <p:sldId id="281" r:id="rId11"/>
    <p:sldId id="275" r:id="rId12"/>
    <p:sldId id="277" r:id="rId1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3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4" autoAdjust="0"/>
    <p:restoredTop sz="86470" autoAdjust="0"/>
  </p:normalViewPr>
  <p:slideViewPr>
    <p:cSldViewPr>
      <p:cViewPr varScale="1">
        <p:scale>
          <a:sx n="100" d="100"/>
          <a:sy n="100" d="100"/>
        </p:scale>
        <p:origin x="756" y="96"/>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31"/>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6" d="100"/>
          <a:sy n="76" d="100"/>
        </p:scale>
        <p:origin x="253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12/20/2019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12/20/2019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effectLst/>
            </a:endParaRPr>
          </a:p>
          <a:p>
            <a:pPr lvl="1" rtl="0" fontAlgn="base"/>
            <a:r>
              <a:rPr lang="en-US" sz="1200" b="0" i="0" u="none" strike="noStrike" kern="1200" dirty="0" smtClean="0">
                <a:solidFill>
                  <a:schemeClr val="tx1">
                    <a:lumMod val="50000"/>
                  </a:schemeClr>
                </a:solidFill>
                <a:effectLst/>
                <a:latin typeface="+mn-lt"/>
                <a:ea typeface="+mn-ea"/>
                <a:cs typeface="+mn-cs"/>
              </a:rPr>
              <a:t>First Year </a:t>
            </a:r>
            <a:r>
              <a:rPr lang="en-US" sz="1200" b="0" i="0" u="none" strike="noStrike" kern="1200" dirty="0" err="1" smtClean="0">
                <a:solidFill>
                  <a:schemeClr val="tx1">
                    <a:lumMod val="50000"/>
                  </a:schemeClr>
                </a:solidFill>
                <a:effectLst/>
                <a:latin typeface="+mn-lt"/>
                <a:ea typeface="+mn-ea"/>
                <a:cs typeface="+mn-cs"/>
              </a:rPr>
              <a:t>Powerpoint</a:t>
            </a:r>
            <a:r>
              <a:rPr lang="en-US" sz="1200" b="0" i="0" u="none" strike="noStrike" kern="1200" dirty="0" smtClean="0">
                <a:solidFill>
                  <a:schemeClr val="tx1">
                    <a:lumMod val="50000"/>
                  </a:schemeClr>
                </a:solidFill>
                <a:effectLst/>
                <a:latin typeface="+mn-lt"/>
                <a:ea typeface="+mn-ea"/>
                <a:cs typeface="+mn-cs"/>
              </a:rPr>
              <a:t> and Orientation Materials</a:t>
            </a:r>
          </a:p>
          <a:p>
            <a:pPr lvl="2" rtl="0" fontAlgn="base"/>
            <a:r>
              <a:rPr lang="en-US" sz="1200" b="0" i="0" u="none" strike="noStrike" kern="1200" dirty="0" smtClean="0">
                <a:solidFill>
                  <a:schemeClr val="tx1">
                    <a:lumMod val="50000"/>
                  </a:schemeClr>
                </a:solidFill>
                <a:effectLst/>
                <a:latin typeface="+mn-lt"/>
                <a:ea typeface="+mn-ea"/>
                <a:cs typeface="+mn-cs"/>
              </a:rPr>
              <a:t>First year </a:t>
            </a:r>
            <a:r>
              <a:rPr lang="en-US" sz="1200" b="0" i="0" u="none" strike="noStrike" kern="1200" dirty="0" err="1" smtClean="0">
                <a:solidFill>
                  <a:schemeClr val="tx1">
                    <a:lumMod val="50000"/>
                  </a:schemeClr>
                </a:solidFill>
                <a:effectLst/>
                <a:latin typeface="+mn-lt"/>
                <a:ea typeface="+mn-ea"/>
                <a:cs typeface="+mn-cs"/>
              </a:rPr>
              <a:t>powerpoint</a:t>
            </a:r>
            <a:endParaRPr lang="en-US" sz="1200" b="0" i="0" u="none" strike="noStrike" kern="1200" dirty="0" smtClean="0">
              <a:solidFill>
                <a:schemeClr val="tx1">
                  <a:lumMod val="50000"/>
                </a:schemeClr>
              </a:solidFill>
              <a:effectLst/>
              <a:latin typeface="+mn-lt"/>
              <a:ea typeface="+mn-ea"/>
              <a:cs typeface="+mn-cs"/>
            </a:endParaRPr>
          </a:p>
          <a:p>
            <a:pPr lvl="3" rtl="0" fontAlgn="base"/>
            <a:r>
              <a:rPr lang="en-US" sz="1200" b="0" i="0" u="none" strike="noStrike" kern="1200" dirty="0" smtClean="0">
                <a:solidFill>
                  <a:schemeClr val="tx1">
                    <a:lumMod val="50000"/>
                  </a:schemeClr>
                </a:solidFill>
                <a:effectLst/>
                <a:latin typeface="+mn-lt"/>
                <a:ea typeface="+mn-ea"/>
                <a:cs typeface="+mn-cs"/>
              </a:rPr>
              <a:t>Include info about what classes to take for placement test scores</a:t>
            </a:r>
          </a:p>
          <a:p>
            <a:pPr lvl="2" rtl="0" fontAlgn="base"/>
            <a:r>
              <a:rPr lang="en-US" sz="1200" b="0" i="0" u="none" strike="noStrike" kern="1200" dirty="0" smtClean="0">
                <a:solidFill>
                  <a:schemeClr val="tx1">
                    <a:lumMod val="50000"/>
                  </a:schemeClr>
                </a:solidFill>
                <a:effectLst/>
                <a:latin typeface="+mn-lt"/>
                <a:ea typeface="+mn-ea"/>
                <a:cs typeface="+mn-cs"/>
              </a:rPr>
              <a:t>Reference materials</a:t>
            </a:r>
          </a:p>
          <a:p>
            <a:pPr lvl="3" rtl="0" fontAlgn="base"/>
            <a:r>
              <a:rPr lang="en-US" sz="1200" b="0" i="0" u="none" strike="noStrike" kern="1200" dirty="0" smtClean="0">
                <a:solidFill>
                  <a:schemeClr val="tx1">
                    <a:lumMod val="50000"/>
                  </a:schemeClr>
                </a:solidFill>
                <a:effectLst/>
                <a:latin typeface="+mn-lt"/>
                <a:ea typeface="+mn-ea"/>
                <a:cs typeface="+mn-cs"/>
              </a:rPr>
              <a:t>Placement test sheet</a:t>
            </a:r>
          </a:p>
          <a:p>
            <a:pPr lvl="3" rtl="0" fontAlgn="base"/>
            <a:r>
              <a:rPr lang="en-US" sz="1200" b="0" i="0" u="none" strike="noStrike" kern="1200" dirty="0" smtClean="0">
                <a:solidFill>
                  <a:schemeClr val="tx1">
                    <a:lumMod val="50000"/>
                  </a:schemeClr>
                </a:solidFill>
                <a:effectLst/>
                <a:latin typeface="+mn-lt"/>
                <a:ea typeface="+mn-ea"/>
                <a:cs typeface="+mn-cs"/>
              </a:rPr>
              <a:t>Student housing contact information</a:t>
            </a:r>
          </a:p>
          <a:p>
            <a:pPr lvl="3" rtl="0" fontAlgn="base"/>
            <a:r>
              <a:rPr lang="en-US" sz="1200" b="0" i="0" u="none" strike="noStrike" kern="1200" dirty="0" smtClean="0">
                <a:solidFill>
                  <a:schemeClr val="tx1">
                    <a:lumMod val="50000"/>
                  </a:schemeClr>
                </a:solidFill>
                <a:effectLst/>
                <a:latin typeface="+mn-lt"/>
                <a:ea typeface="+mn-ea"/>
                <a:cs typeface="+mn-cs"/>
              </a:rPr>
              <a:t>GE sheet (list Dean’s office as referral center)</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a:t>
            </a:fld>
            <a:endParaRPr lang="en-US"/>
          </a:p>
        </p:txBody>
      </p:sp>
    </p:spTree>
    <p:extLst>
      <p:ext uri="{BB962C8B-B14F-4D97-AF65-F5344CB8AC3E}">
        <p14:creationId xmlns:p14="http://schemas.microsoft.com/office/powerpoint/2010/main" val="3749555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a:t>
            </a:fld>
            <a:endParaRPr lang="en-US"/>
          </a:p>
        </p:txBody>
      </p:sp>
    </p:spTree>
    <p:extLst>
      <p:ext uri="{BB962C8B-B14F-4D97-AF65-F5344CB8AC3E}">
        <p14:creationId xmlns:p14="http://schemas.microsoft.com/office/powerpoint/2010/main" val="2401524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4</a:t>
            </a:fld>
            <a:endParaRPr lang="en-US"/>
          </a:p>
        </p:txBody>
      </p:sp>
    </p:spTree>
    <p:extLst>
      <p:ext uri="{BB962C8B-B14F-4D97-AF65-F5344CB8AC3E}">
        <p14:creationId xmlns:p14="http://schemas.microsoft.com/office/powerpoint/2010/main" val="3790063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add detail?</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5</a:t>
            </a:fld>
            <a:endParaRPr lang="en-US"/>
          </a:p>
        </p:txBody>
      </p:sp>
    </p:spTree>
    <p:extLst>
      <p:ext uri="{BB962C8B-B14F-4D97-AF65-F5344CB8AC3E}">
        <p14:creationId xmlns:p14="http://schemas.microsoft.com/office/powerpoint/2010/main" val="1446320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add detail?</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6</a:t>
            </a:fld>
            <a:endParaRPr lang="en-US"/>
          </a:p>
        </p:txBody>
      </p:sp>
    </p:spTree>
    <p:extLst>
      <p:ext uri="{BB962C8B-B14F-4D97-AF65-F5344CB8AC3E}">
        <p14:creationId xmlns:p14="http://schemas.microsoft.com/office/powerpoint/2010/main" val="3318164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how they will take the Workload courses if they </a:t>
            </a:r>
            <a:r>
              <a:rPr lang="en-US" smtClean="0"/>
              <a:t>don’t place</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8</a:t>
            </a:fld>
            <a:endParaRPr lang="en-US"/>
          </a:p>
        </p:txBody>
      </p:sp>
    </p:spTree>
    <p:extLst>
      <p:ext uri="{BB962C8B-B14F-4D97-AF65-F5344CB8AC3E}">
        <p14:creationId xmlns:p14="http://schemas.microsoft.com/office/powerpoint/2010/main" val="4069038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9</a:t>
            </a:fld>
            <a:endParaRPr lang="en-US"/>
          </a:p>
        </p:txBody>
      </p:sp>
    </p:spTree>
    <p:extLst>
      <p:ext uri="{BB962C8B-B14F-4D97-AF65-F5344CB8AC3E}">
        <p14:creationId xmlns:p14="http://schemas.microsoft.com/office/powerpoint/2010/main" val="2786308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10</a:t>
            </a:fld>
            <a:endParaRPr lang="en-US"/>
          </a:p>
        </p:txBody>
      </p:sp>
    </p:spTree>
    <p:extLst>
      <p:ext uri="{BB962C8B-B14F-4D97-AF65-F5344CB8AC3E}">
        <p14:creationId xmlns:p14="http://schemas.microsoft.com/office/powerpoint/2010/main" val="2907252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p:cNvSpPr>
            <a:spLocks noEditPoints="1"/>
          </p:cNvSpPr>
          <p:nvPr/>
        </p:nvSpPr>
        <p:spPr bwMode="auto">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smtClean="0"/>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pPr/>
              <a:t>12/20/2019</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pPr/>
              <a:t>‹#›</a:t>
            </a:fld>
            <a:endParaRPr lang="en-US"/>
          </a:p>
        </p:txBody>
      </p:sp>
    </p:spTree>
    <p:extLst>
      <p:ext uri="{BB962C8B-B14F-4D97-AF65-F5344CB8AC3E}">
        <p14:creationId xmlns:p14="http://schemas.microsoft.com/office/powerpoint/2010/main" val="222367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12/20/2019</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428745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12/20/2019</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23921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12/20/2019</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67015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smtClean="0"/>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12/20/2019</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03362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DF33987-6305-4E2A-BF18-EF013ECE927B}" type="datetimeFigureOut">
              <a:rPr lang="en-US" smtClean="0"/>
              <a:t>12/20/2019</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73045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9753600" cy="13255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EDF33987-6305-4E2A-BF18-EF013ECE927B}" type="datetimeFigureOut">
              <a:rPr lang="en-US" smtClean="0"/>
              <a:t>12/20/2019</a:t>
            </a:fld>
            <a:endParaRPr lang="en-US"/>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44210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DF33987-6305-4E2A-BF18-EF013ECE927B}" type="datetimeFigureOut">
              <a:rPr lang="en-US" smtClean="0"/>
              <a:t>12/20/2019</a:t>
            </a:fld>
            <a:endParaRPr lang="en-US"/>
          </a:p>
        </p:txBody>
      </p:sp>
      <p:sp>
        <p:nvSpPr>
          <p:cNvPr id="5" name="Slide Number Placeholder 4"/>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413906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EDF33987-6305-4E2A-BF18-EF013ECE927B}" type="datetimeFigureOut">
              <a:rPr lang="en-US" smtClean="0"/>
              <a:t>12/20/2019</a:t>
            </a:fld>
            <a:endParaRPr lang="en-US"/>
          </a:p>
        </p:txBody>
      </p:sp>
      <p:sp>
        <p:nvSpPr>
          <p:cNvPr id="4" name="Slide Number Placeholder 3"/>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52978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DF33987-6305-4E2A-BF18-EF013ECE927B}" type="datetimeFigureOut">
              <a:rPr lang="en-US" smtClean="0"/>
              <a:t>12/20/2019</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58198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DF33987-6305-4E2A-BF18-EF013ECE927B}" type="datetimeFigureOut">
              <a:rPr lang="en-US" smtClean="0"/>
              <a:t>12/20/2019</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70294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chemeClr val="bg1"/>
            </a:gs>
            <a:gs pos="40000">
              <a:schemeClr val="bg2"/>
            </a:gs>
            <a:gs pos="10000">
              <a:schemeClr val="bg1">
                <a:lumMod val="95000"/>
              </a:schemeClr>
            </a:gs>
            <a:gs pos="100000">
              <a:schemeClr val="bg2">
                <a:lumMod val="9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userDrawn="1"/>
        </p:nvSpPr>
        <p:spPr bwMode="ltGray">
          <a:xfrm>
            <a:off x="1460" y="0"/>
            <a:ext cx="12188952" cy="68580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p>
        </p:txBody>
      </p:sp>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EDF33987-6305-4E2A-BF18-EF013ECE927B}" type="datetimeFigureOut">
              <a:rPr lang="en-US" smtClean="0"/>
              <a:pPr/>
              <a:t>12/20/2019</a:t>
            </a:fld>
            <a:endParaRPr lang="en-US" dirty="0"/>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431716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aggiecompass.ucdavis.edu/" TargetMode="External"/><Relationship Id="rId2" Type="http://schemas.openxmlformats.org/officeDocument/2006/relationships/hyperlink" Target="https://housing.ucdavis.edu/"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opportunity.ucdavis.edu/" TargetMode="External"/><Relationship Id="rId4" Type="http://schemas.openxmlformats.org/officeDocument/2006/relationships/hyperlink" Target="https://shcs.ucdavis.edu/"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RVHWg_7Ei74" TargetMode="Externa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chemistry.ucdavis.edu/undergraduate/general-chemistry-series/chemistry-placement-requirements/fall-201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hyperlink" Target="https://www.math.ucdavis.edu/undergrad/math_placemen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a:gsLst>
            <a:gs pos="69000">
              <a:schemeClr val="bg1"/>
            </a:gs>
            <a:gs pos="40000">
              <a:schemeClr val="bg2"/>
            </a:gs>
            <a:gs pos="0">
              <a:schemeClr val="bg1">
                <a:lumMod val="0"/>
              </a:schemeClr>
            </a:gs>
            <a:gs pos="73000">
              <a:schemeClr val="bg2">
                <a:lumMod val="9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First Year PowerPoint and orientation materials</a:t>
            </a:r>
            <a:endParaRPr lang="en-US" sz="2000" dirty="0">
              <a:solidFill>
                <a:schemeClr val="tx1"/>
              </a:solidFill>
            </a:endParaRPr>
          </a:p>
        </p:txBody>
      </p:sp>
      <p:sp>
        <p:nvSpPr>
          <p:cNvPr id="5" name="Subtitle 4"/>
          <p:cNvSpPr>
            <a:spLocks noGrp="1"/>
          </p:cNvSpPr>
          <p:nvPr>
            <p:ph type="subTitle" idx="1"/>
          </p:nvPr>
        </p:nvSpPr>
        <p:spPr>
          <a:xfrm>
            <a:off x="1217614" y="5029200"/>
            <a:ext cx="9677398" cy="1143000"/>
          </a:xfrm>
        </p:spPr>
        <p:txBody>
          <a:bodyPr/>
          <a:lstStyle/>
          <a:p>
            <a:r>
              <a:rPr lang="en-US" dirty="0"/>
              <a:t>Orientation 2020 | </a:t>
            </a:r>
            <a:r>
              <a:rPr lang="en-US" dirty="0" smtClean="0"/>
              <a:t>First Year Students</a:t>
            </a:r>
            <a:r>
              <a:rPr lang="en-US" dirty="0"/>
              <a:t>| </a:t>
            </a:r>
            <a:r>
              <a:rPr lang="en-US" dirty="0" smtClean="0"/>
              <a:t>PowerPoint and Orientation Materials</a:t>
            </a:r>
            <a:endParaRPr lang="en-US" dirty="0"/>
          </a:p>
        </p:txBody>
      </p:sp>
      <p:pic>
        <p:nvPicPr>
          <p:cNvPr id="1026" name="Picture 2" descr="https://ucc012289271c56b1e198d917654.previews.dropboxusercontent.com/p/thumb/AAofkC3uIliecxOElcAVyoLQTv3sfO8yxhVvXKvD9IYA8O0xANf4Q0dGMKPslPgiUheBlQNbaj_2neFwuw2huMkCzU9seKNcx6R4J1_T1RNCezX0UDbj_z3Bv6PmdKXRSUvF0NI3JL2Hj24U8MRfU6ml0-EkYZbAxxNn7hfRTrX8abX4_RU20t138mN0iK2GPYuIn4lRGwarWnWfiJ7DWnv4oERGQ6qnEjUnW3OP1eFUZTagp_I1LXVsTeYy94GqlSwXN6W19KAq5sDxMyBubu7OY_po3bJJpFHCKDM2AEm-aomN4A6rM19imdTvBF_axJ9aFg9KZwSmHkqW9UqaPBcAdA8TSBcNofUlS-BlQFxxWmYfTlRXATHaFu95YA7h6gw3azrldNa8EAUgNC2kOmts0k8mK787x2t1HCKhZK8jhiGXbuPxBWMuTiOaWUK3hcCULpq9kAgSQaMCUOyOB1Eg/p.png?fv_content=true&amp;size_mod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9612" y="152400"/>
            <a:ext cx="2266949" cy="2590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0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First-Year plan: Continued</a:t>
            </a:r>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04012" y="2414508"/>
            <a:ext cx="4844982" cy="3019584"/>
          </a:xfrm>
        </p:spPr>
      </p:pic>
      <p:sp>
        <p:nvSpPr>
          <p:cNvPr id="7" name="Content Placeholder 2"/>
          <p:cNvSpPr txBox="1">
            <a:spLocks/>
          </p:cNvSpPr>
          <p:nvPr/>
        </p:nvSpPr>
        <p:spPr>
          <a:xfrm>
            <a:off x="1370014" y="1752600"/>
            <a:ext cx="4756217" cy="43434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baseline="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a:lstStyle>
          <a:p>
            <a:r>
              <a:rPr lang="en-US" dirty="0" smtClean="0"/>
              <a:t>Things to keep in mind:</a:t>
            </a:r>
          </a:p>
          <a:p>
            <a:pPr lvl="1"/>
            <a:r>
              <a:rPr lang="en-US" dirty="0" smtClean="0"/>
              <a:t>Our major is intensive, the pace is up to you</a:t>
            </a:r>
          </a:p>
          <a:p>
            <a:pPr lvl="1"/>
            <a:r>
              <a:rPr lang="en-US" dirty="0" smtClean="0"/>
              <a:t>Keep track of your mental health and overall readiness for university</a:t>
            </a:r>
          </a:p>
          <a:p>
            <a:pPr lvl="1"/>
            <a:r>
              <a:rPr lang="en-US" dirty="0" smtClean="0"/>
              <a:t>Be honest with your own abilities (both strengths and weaknesses) academically</a:t>
            </a:r>
          </a:p>
          <a:p>
            <a:pPr lvl="1"/>
            <a:r>
              <a:rPr lang="en-US" dirty="0" smtClean="0"/>
              <a:t>Tutoring is always an option</a:t>
            </a:r>
          </a:p>
          <a:p>
            <a:pPr lvl="1"/>
            <a:r>
              <a:rPr lang="en-US" dirty="0" smtClean="0"/>
              <a:t>You have a network here to support you </a:t>
            </a:r>
            <a:endParaRPr lang="en-US" dirty="0"/>
          </a:p>
        </p:txBody>
      </p:sp>
    </p:spTree>
    <p:extLst>
      <p:ext uri="{BB962C8B-B14F-4D97-AF65-F5344CB8AC3E}">
        <p14:creationId xmlns:p14="http://schemas.microsoft.com/office/powerpoint/2010/main" val="107861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and some Honesty</a:t>
            </a:r>
            <a:endParaRPr lang="en-US" dirty="0"/>
          </a:p>
        </p:txBody>
      </p:sp>
      <p:sp>
        <p:nvSpPr>
          <p:cNvPr id="5" name="Content Placeholder 4"/>
          <p:cNvSpPr>
            <a:spLocks noGrp="1"/>
          </p:cNvSpPr>
          <p:nvPr>
            <p:ph idx="1"/>
          </p:nvPr>
        </p:nvSpPr>
        <p:spPr>
          <a:xfrm>
            <a:off x="1239838" y="1828800"/>
            <a:ext cx="4625975" cy="4343400"/>
          </a:xfrm>
        </p:spPr>
        <p:txBody>
          <a:bodyPr/>
          <a:lstStyle/>
          <a:p>
            <a:r>
              <a:rPr lang="en-US" b="1" i="1" dirty="0" smtClean="0"/>
              <a:t>Resources</a:t>
            </a:r>
            <a:r>
              <a:rPr lang="en-US" dirty="0" smtClean="0"/>
              <a:t>:</a:t>
            </a:r>
          </a:p>
          <a:p>
            <a:pPr lvl="1"/>
            <a:r>
              <a:rPr lang="en-US" dirty="0" smtClean="0">
                <a:hlinkClick r:id="rId2"/>
              </a:rPr>
              <a:t>housing.ucdavis.edu</a:t>
            </a:r>
            <a:endParaRPr lang="en-US" dirty="0" smtClean="0"/>
          </a:p>
          <a:p>
            <a:pPr lvl="1"/>
            <a:r>
              <a:rPr lang="en-US" sz="1800" b="1" dirty="0" smtClean="0"/>
              <a:t>Resident Advisors (RAs) </a:t>
            </a:r>
            <a:r>
              <a:rPr lang="en-US" sz="1800" dirty="0" smtClean="0"/>
              <a:t>are full of information and it is their job to support you, utilize them</a:t>
            </a:r>
          </a:p>
          <a:p>
            <a:pPr lvl="1"/>
            <a:r>
              <a:rPr lang="en-US" dirty="0" smtClean="0">
                <a:hlinkClick r:id="rId3"/>
              </a:rPr>
              <a:t>aggiecompass.ucdavis.edu</a:t>
            </a:r>
            <a:endParaRPr lang="en-US" dirty="0" smtClean="0"/>
          </a:p>
          <a:p>
            <a:pPr lvl="2"/>
            <a:r>
              <a:rPr lang="en-US" dirty="0"/>
              <a:t>Basic needs center</a:t>
            </a:r>
            <a:r>
              <a:rPr lang="en-US" dirty="0" smtClean="0"/>
              <a:t>!</a:t>
            </a:r>
          </a:p>
          <a:p>
            <a:pPr lvl="1"/>
            <a:r>
              <a:rPr lang="en-US" dirty="0" smtClean="0">
                <a:hlinkClick r:id="rId4"/>
              </a:rPr>
              <a:t>shcs.ucdavis.edu</a:t>
            </a:r>
            <a:endParaRPr lang="en-US" dirty="0" smtClean="0"/>
          </a:p>
          <a:p>
            <a:pPr lvl="2"/>
            <a:r>
              <a:rPr lang="en-US" dirty="0"/>
              <a:t>Student Health and Counseling Services</a:t>
            </a:r>
          </a:p>
          <a:p>
            <a:pPr lvl="1"/>
            <a:r>
              <a:rPr lang="en-US" dirty="0" smtClean="0">
                <a:hlinkClick r:id="rId5"/>
              </a:rPr>
              <a:t>opportunity.ucdavis.edu</a:t>
            </a:r>
            <a:endParaRPr lang="en-US" dirty="0" smtClean="0"/>
          </a:p>
          <a:p>
            <a:pPr lvl="1"/>
            <a:endParaRPr lang="en-US" dirty="0"/>
          </a:p>
        </p:txBody>
      </p:sp>
      <p:sp>
        <p:nvSpPr>
          <p:cNvPr id="8" name="Content Placeholder 4"/>
          <p:cNvSpPr txBox="1">
            <a:spLocks/>
          </p:cNvSpPr>
          <p:nvPr/>
        </p:nvSpPr>
        <p:spPr>
          <a:xfrm>
            <a:off x="6094413" y="1828800"/>
            <a:ext cx="4876801" cy="43434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baseline="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a:lstStyle>
          <a:p>
            <a:r>
              <a:rPr lang="en-US" sz="2000" dirty="0" smtClean="0"/>
              <a:t>Living away from home (possibly for your first time) can lead to a mix of emotions. You may love the freedom and be having the time of your life and your roommate could be horribly homesick. Everyone is going through their own experience so remember to be kind, reach out when you can and take care of your mental health.</a:t>
            </a:r>
            <a:endParaRPr lang="en-US" sz="2000" dirty="0"/>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08812" y="4800600"/>
            <a:ext cx="2928304" cy="1840648"/>
          </a:xfrm>
          <a:prstGeom prst="rect">
            <a:avLst/>
          </a:prstGeom>
        </p:spPr>
      </p:pic>
    </p:spTree>
    <p:extLst>
      <p:ext uri="{BB962C8B-B14F-4D97-AF65-F5344CB8AC3E}">
        <p14:creationId xmlns:p14="http://schemas.microsoft.com/office/powerpoint/2010/main" val="2785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cool opportunity!</a:t>
            </a:r>
            <a:endParaRPr lang="en-US" dirty="0"/>
          </a:p>
        </p:txBody>
      </p:sp>
      <p:sp>
        <p:nvSpPr>
          <p:cNvPr id="3" name="Content Placeholder 2"/>
          <p:cNvSpPr>
            <a:spLocks noGrp="1"/>
          </p:cNvSpPr>
          <p:nvPr>
            <p:ph idx="1"/>
          </p:nvPr>
        </p:nvSpPr>
        <p:spPr/>
        <p:txBody>
          <a:bodyPr/>
          <a:lstStyle/>
          <a:p>
            <a:r>
              <a:rPr lang="en-US" dirty="0" smtClean="0"/>
              <a:t>If you’re a little nervous about adjusting to Davis, finding a research opportunity, how to build confidence, or just in general, consider </a:t>
            </a:r>
            <a:r>
              <a:rPr lang="en-US" smtClean="0"/>
              <a:t>joining our </a:t>
            </a:r>
            <a:r>
              <a:rPr lang="en-US" dirty="0" smtClean="0"/>
              <a:t>First Year Aggie Connection:</a:t>
            </a:r>
          </a:p>
          <a:p>
            <a:pPr lvl="1"/>
            <a:r>
              <a:rPr lang="en-US" b="1" dirty="0" smtClean="0"/>
              <a:t>You ‘n Research!</a:t>
            </a:r>
            <a:endParaRPr lang="en-US" b="1" dirty="0"/>
          </a:p>
          <a:p>
            <a:pPr lvl="2" fontAlgn="base"/>
            <a:r>
              <a:rPr lang="en-US" dirty="0"/>
              <a:t>W</a:t>
            </a:r>
            <a:r>
              <a:rPr lang="en-US" dirty="0" smtClean="0"/>
              <a:t>e </a:t>
            </a:r>
            <a:r>
              <a:rPr lang="en-US" dirty="0"/>
              <a:t>focus on creating opportunities to help you find a lab or research project!</a:t>
            </a:r>
            <a:endParaRPr lang="en-US" sz="1400" dirty="0"/>
          </a:p>
          <a:p>
            <a:pPr lvl="3" fontAlgn="base"/>
            <a:r>
              <a:rPr lang="en-US" dirty="0"/>
              <a:t>Mock Interviews</a:t>
            </a:r>
            <a:endParaRPr lang="en-US" sz="1240" dirty="0"/>
          </a:p>
          <a:p>
            <a:pPr lvl="3" fontAlgn="base"/>
            <a:r>
              <a:rPr lang="en-US" dirty="0"/>
              <a:t>Reviewing scientific papers</a:t>
            </a:r>
            <a:endParaRPr lang="en-US" sz="1240" dirty="0"/>
          </a:p>
          <a:p>
            <a:pPr lvl="3" fontAlgn="base"/>
            <a:r>
              <a:rPr lang="en-US" dirty="0"/>
              <a:t>Group advising sessions</a:t>
            </a:r>
            <a:endParaRPr lang="en-US" sz="1240" dirty="0"/>
          </a:p>
          <a:p>
            <a:pPr lvl="3" fontAlgn="base"/>
            <a:r>
              <a:rPr lang="en-US" dirty="0"/>
              <a:t>Drafting emails to professors</a:t>
            </a:r>
            <a:endParaRPr lang="en-US" sz="1240" dirty="0"/>
          </a:p>
          <a:p>
            <a:pPr lvl="3" fontAlgn="base"/>
            <a:r>
              <a:rPr lang="en-US" dirty="0"/>
              <a:t>Creating and fostering CONFIDENCE!</a:t>
            </a:r>
            <a:endParaRPr lang="en-US" sz="1240" dirty="0"/>
          </a:p>
          <a:p>
            <a:pPr lvl="2"/>
            <a:endParaRPr lang="en-US" dirty="0"/>
          </a:p>
        </p:txBody>
      </p:sp>
      <p:pic>
        <p:nvPicPr>
          <p:cNvPr id="1026" name="Picture 2" descr="https://lh3.googleusercontent.com/dzWrgOdun3NL2JjJqewRK-L7NvYU5Eyqa1bQI35cq-pIV7YwJzJe4s0_2JIa3SFsBPI2ZXUDRzjPkdst5AiuBa9iada1UYWml5ftpq5q91RD0txV36isRHLV5smc4Ys5"/>
          <p:cNvPicPr>
            <a:picLocks noChangeAspect="1" noChangeArrowheads="1"/>
          </p:cNvPicPr>
          <p:nvPr/>
        </p:nvPicPr>
        <p:blipFill rotWithShape="1">
          <a:blip r:embed="rId2">
            <a:extLst>
              <a:ext uri="{28A0092B-C50C-407E-A947-70E740481C1C}">
                <a14:useLocalDpi xmlns:a14="http://schemas.microsoft.com/office/drawing/2010/main" val="0"/>
              </a:ext>
            </a:extLst>
          </a:blip>
          <a:srcRect t="39653" b="30347"/>
          <a:stretch/>
        </p:blipFill>
        <p:spPr bwMode="auto">
          <a:xfrm>
            <a:off x="2436812" y="5181600"/>
            <a:ext cx="6773333"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27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GDB CORE COURSES</a:t>
            </a:r>
            <a:br>
              <a:rPr lang="en-US" dirty="0"/>
            </a:br>
            <a:endParaRPr lang="en-US" dirty="0"/>
          </a:p>
        </p:txBody>
      </p:sp>
      <p:sp>
        <p:nvSpPr>
          <p:cNvPr id="5" name="Rectangle 1"/>
          <p:cNvSpPr>
            <a:spLocks noChangeArrowheads="1"/>
          </p:cNvSpPr>
          <p:nvPr/>
        </p:nvSpPr>
        <p:spPr bwMode="auto">
          <a:xfrm>
            <a:off x="0" y="0"/>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Content Placeholder 1"/>
          <p:cNvSpPr>
            <a:spLocks noGrp="1"/>
          </p:cNvSpPr>
          <p:nvPr>
            <p:ph idx="1"/>
          </p:nvPr>
        </p:nvSpPr>
        <p:spPr>
          <a:xfrm>
            <a:off x="1216026" y="1143000"/>
            <a:ext cx="9753600" cy="4343400"/>
          </a:xfrm>
        </p:spPr>
        <p:txBody>
          <a:bodyPr>
            <a:normAutofit fontScale="25000" lnSpcReduction="20000"/>
          </a:bodyPr>
          <a:lstStyle/>
          <a:p>
            <a:pPr marL="0" indent="0">
              <a:spcBef>
                <a:spcPts val="0"/>
              </a:spcBef>
              <a:buNone/>
            </a:pPr>
            <a:r>
              <a:rPr lang="en-US" sz="6400" b="1" u="sng" dirty="0">
                <a:solidFill>
                  <a:srgbClr val="7F6000"/>
                </a:solidFill>
              </a:rPr>
              <a:t>GDB </a:t>
            </a:r>
            <a:r>
              <a:rPr lang="en-US" sz="6400" b="1" u="sng" dirty="0" smtClean="0">
                <a:solidFill>
                  <a:srgbClr val="7F6000"/>
                </a:solidFill>
              </a:rPr>
              <a:t>Lower </a:t>
            </a:r>
            <a:r>
              <a:rPr lang="en-US" sz="6400" b="1" u="sng" dirty="0">
                <a:solidFill>
                  <a:srgbClr val="7F6000"/>
                </a:solidFill>
              </a:rPr>
              <a:t>D</a:t>
            </a:r>
            <a:r>
              <a:rPr lang="en-US" sz="6400" b="1" u="sng" dirty="0" smtClean="0">
                <a:solidFill>
                  <a:srgbClr val="7F6000"/>
                </a:solidFill>
              </a:rPr>
              <a:t>ivision</a:t>
            </a:r>
            <a:r>
              <a:rPr lang="en-US" sz="6400" dirty="0">
                <a:solidFill>
                  <a:srgbClr val="595959"/>
                </a:solidFill>
              </a:rPr>
              <a:t>:</a:t>
            </a:r>
            <a:endParaRPr lang="en-US" sz="6400" dirty="0"/>
          </a:p>
          <a:p>
            <a:pPr fontAlgn="base"/>
            <a:r>
              <a:rPr lang="en-US" sz="5600" b="1" i="1" dirty="0">
                <a:solidFill>
                  <a:srgbClr val="595959"/>
                </a:solidFill>
              </a:rPr>
              <a:t>GDB 90</a:t>
            </a:r>
            <a:r>
              <a:rPr lang="en-US" sz="5600" dirty="0">
                <a:solidFill>
                  <a:srgbClr val="595959"/>
                </a:solidFill>
              </a:rPr>
              <a:t>: Introduction to Global Disease Biology </a:t>
            </a:r>
            <a:endParaRPr lang="en-US" sz="5600" dirty="0" smtClean="0">
              <a:solidFill>
                <a:srgbClr val="595959"/>
              </a:solidFill>
            </a:endParaRPr>
          </a:p>
          <a:p>
            <a:pPr fontAlgn="base"/>
            <a:r>
              <a:rPr lang="en-US" sz="5600" b="1" i="1" dirty="0" smtClean="0">
                <a:solidFill>
                  <a:srgbClr val="595959"/>
                </a:solidFill>
              </a:rPr>
              <a:t>SAS </a:t>
            </a:r>
            <a:r>
              <a:rPr lang="en-US" sz="5600" b="1" i="1" dirty="0">
                <a:solidFill>
                  <a:srgbClr val="595959"/>
                </a:solidFill>
              </a:rPr>
              <a:t>13</a:t>
            </a:r>
            <a:r>
              <a:rPr lang="en-US" sz="5600" dirty="0">
                <a:solidFill>
                  <a:srgbClr val="595959"/>
                </a:solidFill>
              </a:rPr>
              <a:t>: Disease and Society </a:t>
            </a:r>
            <a:endParaRPr lang="en-US" sz="5600" b="1" i="1" dirty="0">
              <a:solidFill>
                <a:srgbClr val="595959"/>
              </a:solidFill>
            </a:endParaRPr>
          </a:p>
          <a:p>
            <a:pPr marL="45720" indent="0" fontAlgn="base">
              <a:buNone/>
            </a:pPr>
            <a:r>
              <a:rPr lang="en-US" sz="6400" b="1" u="sng" dirty="0" smtClean="0">
                <a:solidFill>
                  <a:srgbClr val="7F6000"/>
                </a:solidFill>
              </a:rPr>
              <a:t>GDB </a:t>
            </a:r>
            <a:r>
              <a:rPr lang="en-US" sz="6400" b="1" u="sng" dirty="0">
                <a:solidFill>
                  <a:srgbClr val="7F6000"/>
                </a:solidFill>
              </a:rPr>
              <a:t>U</a:t>
            </a:r>
            <a:r>
              <a:rPr lang="en-US" sz="6400" b="1" u="sng" dirty="0" smtClean="0">
                <a:solidFill>
                  <a:srgbClr val="7F6000"/>
                </a:solidFill>
              </a:rPr>
              <a:t>pper Division</a:t>
            </a:r>
            <a:r>
              <a:rPr lang="en-US" sz="6400" dirty="0">
                <a:solidFill>
                  <a:srgbClr val="595959"/>
                </a:solidFill>
              </a:rPr>
              <a:t>:</a:t>
            </a:r>
            <a:endParaRPr lang="en-US" sz="6400" dirty="0"/>
          </a:p>
          <a:p>
            <a:pPr fontAlgn="base"/>
            <a:r>
              <a:rPr lang="en-US" sz="5600" b="1" i="1" dirty="0">
                <a:solidFill>
                  <a:srgbClr val="595959"/>
                </a:solidFill>
              </a:rPr>
              <a:t>PMI 129Y</a:t>
            </a:r>
            <a:r>
              <a:rPr lang="en-US" sz="5600" dirty="0">
                <a:solidFill>
                  <a:srgbClr val="595959"/>
                </a:solidFill>
              </a:rPr>
              <a:t>: One Health – Human, Animal, &amp; Environment </a:t>
            </a:r>
            <a:r>
              <a:rPr lang="en-US" sz="5600" dirty="0" smtClean="0">
                <a:solidFill>
                  <a:srgbClr val="595959"/>
                </a:solidFill>
              </a:rPr>
              <a:t>Interfaces</a:t>
            </a:r>
            <a:endParaRPr lang="en-US" sz="5600" b="1" i="1" dirty="0">
              <a:solidFill>
                <a:srgbClr val="595959"/>
              </a:solidFill>
            </a:endParaRPr>
          </a:p>
          <a:p>
            <a:pPr fontAlgn="base"/>
            <a:r>
              <a:rPr lang="en-US" sz="5600" b="1" i="1" dirty="0">
                <a:solidFill>
                  <a:srgbClr val="595959"/>
                </a:solidFill>
              </a:rPr>
              <a:t>VME 158</a:t>
            </a:r>
            <a:r>
              <a:rPr lang="en-US" sz="5600" dirty="0">
                <a:solidFill>
                  <a:srgbClr val="595959"/>
                </a:solidFill>
              </a:rPr>
              <a:t>: Infectious Disease in Ecology &amp; </a:t>
            </a:r>
            <a:r>
              <a:rPr lang="en-US" sz="5600" dirty="0" smtClean="0">
                <a:solidFill>
                  <a:srgbClr val="595959"/>
                </a:solidFill>
              </a:rPr>
              <a:t>Conservation</a:t>
            </a:r>
            <a:endParaRPr lang="en-US" sz="5600" b="1" i="1" dirty="0">
              <a:solidFill>
                <a:srgbClr val="595959"/>
              </a:solidFill>
            </a:endParaRPr>
          </a:p>
          <a:p>
            <a:pPr fontAlgn="base"/>
            <a:r>
              <a:rPr lang="en-US" sz="5600" b="1" i="1" dirty="0">
                <a:solidFill>
                  <a:srgbClr val="595959"/>
                </a:solidFill>
              </a:rPr>
              <a:t>GDB 101</a:t>
            </a:r>
            <a:r>
              <a:rPr lang="en-US" sz="5600" dirty="0">
                <a:solidFill>
                  <a:srgbClr val="595959"/>
                </a:solidFill>
              </a:rPr>
              <a:t>: Epidemiology </a:t>
            </a:r>
            <a:endParaRPr lang="en-US" sz="5600" b="1" i="1" dirty="0">
              <a:solidFill>
                <a:srgbClr val="595959"/>
              </a:solidFill>
            </a:endParaRPr>
          </a:p>
          <a:p>
            <a:pPr fontAlgn="base"/>
            <a:r>
              <a:rPr lang="en-US" sz="5600" b="1" i="1" dirty="0">
                <a:solidFill>
                  <a:srgbClr val="595959"/>
                </a:solidFill>
              </a:rPr>
              <a:t>GDB 102</a:t>
            </a:r>
            <a:r>
              <a:rPr lang="en-US" sz="5600" dirty="0">
                <a:solidFill>
                  <a:srgbClr val="595959"/>
                </a:solidFill>
              </a:rPr>
              <a:t>: Disease Intervention &amp; Policy </a:t>
            </a:r>
            <a:endParaRPr lang="en-US" sz="5600" b="1" i="1" dirty="0">
              <a:solidFill>
                <a:srgbClr val="595959"/>
              </a:solidFill>
            </a:endParaRPr>
          </a:p>
          <a:p>
            <a:pPr marL="0" indent="0">
              <a:buNone/>
            </a:pPr>
            <a:r>
              <a:rPr lang="en-US" sz="6400" b="1" u="sng" dirty="0">
                <a:solidFill>
                  <a:srgbClr val="7F6000"/>
                </a:solidFill>
              </a:rPr>
              <a:t>Pathogen &amp; Disease </a:t>
            </a:r>
            <a:r>
              <a:rPr lang="en-US" sz="6400" b="1" u="sng" dirty="0" smtClean="0">
                <a:solidFill>
                  <a:srgbClr val="7F6000"/>
                </a:solidFill>
              </a:rPr>
              <a:t>Courses</a:t>
            </a:r>
            <a:r>
              <a:rPr lang="en-US" sz="6400" dirty="0">
                <a:solidFill>
                  <a:srgbClr val="595959"/>
                </a:solidFill>
              </a:rPr>
              <a:t>:</a:t>
            </a:r>
            <a:endParaRPr lang="en-US" sz="6400" dirty="0"/>
          </a:p>
          <a:p>
            <a:pPr fontAlgn="base"/>
            <a:r>
              <a:rPr lang="en-US" sz="5600" b="1" i="1" dirty="0">
                <a:solidFill>
                  <a:srgbClr val="595959"/>
                </a:solidFill>
              </a:rPr>
              <a:t>PLP 120</a:t>
            </a:r>
            <a:r>
              <a:rPr lang="en-US" sz="5600" dirty="0">
                <a:solidFill>
                  <a:srgbClr val="595959"/>
                </a:solidFill>
              </a:rPr>
              <a:t>: Introduction to Plant Pathology</a:t>
            </a:r>
            <a:endParaRPr lang="en-US" sz="5600" b="1" i="1" dirty="0">
              <a:solidFill>
                <a:srgbClr val="595959"/>
              </a:solidFill>
            </a:endParaRPr>
          </a:p>
          <a:p>
            <a:pPr fontAlgn="base"/>
            <a:r>
              <a:rPr lang="en-US" sz="5600" b="1" i="1" dirty="0">
                <a:solidFill>
                  <a:srgbClr val="595959"/>
                </a:solidFill>
              </a:rPr>
              <a:t>PLP 130</a:t>
            </a:r>
            <a:r>
              <a:rPr lang="en-US" sz="5600" dirty="0">
                <a:solidFill>
                  <a:srgbClr val="595959"/>
                </a:solidFill>
              </a:rPr>
              <a:t>: Fungal Disease and Biology</a:t>
            </a:r>
            <a:endParaRPr lang="en-US" sz="5600" b="1" i="1" dirty="0">
              <a:solidFill>
                <a:srgbClr val="595959"/>
              </a:solidFill>
            </a:endParaRPr>
          </a:p>
          <a:p>
            <a:pPr fontAlgn="base"/>
            <a:r>
              <a:rPr lang="en-US" sz="5600" b="1" i="1" dirty="0">
                <a:solidFill>
                  <a:srgbClr val="595959"/>
                </a:solidFill>
              </a:rPr>
              <a:t>MIC 162</a:t>
            </a:r>
            <a:r>
              <a:rPr lang="en-US" sz="5600" dirty="0">
                <a:solidFill>
                  <a:srgbClr val="595959"/>
                </a:solidFill>
              </a:rPr>
              <a:t>: General Virology</a:t>
            </a:r>
            <a:br>
              <a:rPr lang="en-US" sz="5600" dirty="0">
                <a:solidFill>
                  <a:srgbClr val="595959"/>
                </a:solidFill>
              </a:rPr>
            </a:br>
            <a:r>
              <a:rPr lang="en-US" sz="5600" dirty="0">
                <a:solidFill>
                  <a:srgbClr val="595959"/>
                </a:solidFill>
              </a:rPr>
              <a:t>or </a:t>
            </a:r>
            <a:r>
              <a:rPr lang="en-US" sz="5600" b="1" i="1" dirty="0">
                <a:solidFill>
                  <a:srgbClr val="595959"/>
                </a:solidFill>
              </a:rPr>
              <a:t>PMI 128</a:t>
            </a:r>
            <a:r>
              <a:rPr lang="en-US" sz="5600" dirty="0">
                <a:solidFill>
                  <a:srgbClr val="595959"/>
                </a:solidFill>
              </a:rPr>
              <a:t>: Biology of Animal Viruses</a:t>
            </a:r>
            <a:endParaRPr lang="en-US" sz="5600" b="1" i="1" dirty="0">
              <a:solidFill>
                <a:srgbClr val="595959"/>
              </a:solidFill>
            </a:endParaRPr>
          </a:p>
          <a:p>
            <a:pPr fontAlgn="base"/>
            <a:r>
              <a:rPr lang="en-US" sz="5600" b="1" i="1" dirty="0">
                <a:solidFill>
                  <a:srgbClr val="595959"/>
                </a:solidFill>
              </a:rPr>
              <a:t>PMI 127</a:t>
            </a:r>
            <a:r>
              <a:rPr lang="en-US" sz="5600" dirty="0">
                <a:solidFill>
                  <a:srgbClr val="595959"/>
                </a:solidFill>
              </a:rPr>
              <a:t>: Medical Bacteria and Fungi</a:t>
            </a:r>
            <a:endParaRPr lang="en-US" sz="5600" b="1" i="1" dirty="0">
              <a:solidFill>
                <a:srgbClr val="595959"/>
              </a:solidFill>
            </a:endParaRPr>
          </a:p>
          <a:p>
            <a:endParaRPr lang="en-US" dirty="0"/>
          </a:p>
        </p:txBody>
      </p:sp>
      <p:sp>
        <p:nvSpPr>
          <p:cNvPr id="7" name="Rectangle 6"/>
          <p:cNvSpPr/>
          <p:nvPr/>
        </p:nvSpPr>
        <p:spPr>
          <a:xfrm>
            <a:off x="5408612" y="4572000"/>
            <a:ext cx="6092825" cy="1415772"/>
          </a:xfrm>
          <a:prstGeom prst="rect">
            <a:avLst/>
          </a:prstGeom>
        </p:spPr>
        <p:txBody>
          <a:bodyPr>
            <a:spAutoFit/>
          </a:bodyPr>
          <a:lstStyle/>
          <a:p>
            <a:pPr fontAlgn="base">
              <a:buFont typeface="Arial" panose="020B0604020202020204" pitchFamily="34" charset="0"/>
              <a:buChar char="•"/>
            </a:pPr>
            <a:r>
              <a:rPr lang="en-US" sz="1400" b="1" i="1" dirty="0">
                <a:solidFill>
                  <a:srgbClr val="595959"/>
                </a:solidFill>
              </a:rPr>
              <a:t>ENT 153</a:t>
            </a:r>
            <a:r>
              <a:rPr lang="en-US" sz="1400" dirty="0">
                <a:solidFill>
                  <a:srgbClr val="595959"/>
                </a:solidFill>
              </a:rPr>
              <a:t>: Medical Entomology</a:t>
            </a:r>
            <a:endParaRPr lang="en-US" sz="1400" b="1" i="1" dirty="0">
              <a:solidFill>
                <a:srgbClr val="595959"/>
              </a:solidFill>
            </a:endParaRPr>
          </a:p>
          <a:p>
            <a:pPr fontAlgn="base">
              <a:spcBef>
                <a:spcPts val="1800"/>
              </a:spcBef>
              <a:buFont typeface="Arial" panose="020B0604020202020204" pitchFamily="34" charset="0"/>
              <a:buChar char="•"/>
            </a:pPr>
            <a:r>
              <a:rPr lang="en-US" sz="1400" b="1" i="1" dirty="0">
                <a:solidFill>
                  <a:srgbClr val="595959"/>
                </a:solidFill>
              </a:rPr>
              <a:t>ENT 156</a:t>
            </a:r>
            <a:r>
              <a:rPr lang="en-US" sz="1400" dirty="0">
                <a:solidFill>
                  <a:srgbClr val="595959"/>
                </a:solidFill>
              </a:rPr>
              <a:t>: Biology of </a:t>
            </a:r>
            <a:r>
              <a:rPr lang="en-US" sz="1400" dirty="0" smtClean="0">
                <a:solidFill>
                  <a:srgbClr val="595959"/>
                </a:solidFill>
              </a:rPr>
              <a:t>Parasitism</a:t>
            </a:r>
            <a:endParaRPr lang="en-US" sz="1400" dirty="0">
              <a:solidFill>
                <a:srgbClr val="595959"/>
              </a:solidFill>
            </a:endParaRPr>
          </a:p>
          <a:p>
            <a:pPr fontAlgn="base">
              <a:spcBef>
                <a:spcPts val="1800"/>
              </a:spcBef>
              <a:buFont typeface="Arial" panose="020B0604020202020204" pitchFamily="34" charset="0"/>
              <a:buChar char="•"/>
            </a:pPr>
            <a:r>
              <a:rPr lang="en-US" sz="1400" b="1" i="1" dirty="0" smtClean="0">
                <a:solidFill>
                  <a:srgbClr val="595959"/>
                </a:solidFill>
              </a:rPr>
              <a:t>GDB </a:t>
            </a:r>
            <a:r>
              <a:rPr lang="en-US" sz="1400" b="1" i="1" dirty="0">
                <a:solidFill>
                  <a:srgbClr val="595959"/>
                </a:solidFill>
              </a:rPr>
              <a:t>103</a:t>
            </a:r>
            <a:r>
              <a:rPr lang="en-US" sz="1400" dirty="0">
                <a:solidFill>
                  <a:srgbClr val="595959"/>
                </a:solidFill>
              </a:rPr>
              <a:t>: The Microbiome of People, </a:t>
            </a:r>
            <a:br>
              <a:rPr lang="en-US" sz="1400" dirty="0">
                <a:solidFill>
                  <a:srgbClr val="595959"/>
                </a:solidFill>
              </a:rPr>
            </a:br>
            <a:r>
              <a:rPr lang="en-US" sz="1400" dirty="0">
                <a:solidFill>
                  <a:srgbClr val="595959"/>
                </a:solidFill>
              </a:rPr>
              <a:t>Animals, and Plants </a:t>
            </a:r>
            <a:endParaRPr lang="en-US" sz="1400" dirty="0"/>
          </a:p>
        </p:txBody>
      </p:sp>
      <p:pic>
        <p:nvPicPr>
          <p:cNvPr id="1026" name="Picture 2" descr="https://lh5.googleusercontent.com/jcky7kTPi6P_HRbF1wzcsscNYNC-OgZPC_mdPK__qdn4Xpje6cWbzalzFfvSftZ4Sayq0Y33h3AaiVFTcBM9WINyc3zvHjZzOd5-Au7M10gVDJVZAMp2UfRSkTTZQqf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16625">
            <a:off x="6516399" y="1150441"/>
            <a:ext cx="4789655" cy="2394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95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Required Coursework</a:t>
            </a:r>
            <a:endParaRPr lang="en-US" dirty="0"/>
          </a:p>
        </p:txBody>
      </p:sp>
      <p:sp>
        <p:nvSpPr>
          <p:cNvPr id="3" name="Content Placeholder 2"/>
          <p:cNvSpPr>
            <a:spLocks noGrp="1"/>
          </p:cNvSpPr>
          <p:nvPr>
            <p:ph idx="1"/>
          </p:nvPr>
        </p:nvSpPr>
        <p:spPr/>
        <p:txBody>
          <a:bodyPr>
            <a:noAutofit/>
          </a:bodyPr>
          <a:lstStyle/>
          <a:p>
            <a:pPr marL="0" lvl="0" indent="0">
              <a:spcBef>
                <a:spcPts val="0"/>
              </a:spcBef>
              <a:buClr>
                <a:srgbClr val="5B9BD5">
                  <a:lumMod val="50000"/>
                </a:srgbClr>
              </a:buClr>
              <a:buNone/>
            </a:pPr>
            <a:r>
              <a:rPr lang="en-US" sz="1400" b="1" u="sng" dirty="0" smtClean="0">
                <a:solidFill>
                  <a:srgbClr val="7F6000"/>
                </a:solidFill>
              </a:rPr>
              <a:t>Lower </a:t>
            </a:r>
            <a:r>
              <a:rPr lang="en-US" sz="1400" b="1" u="sng" dirty="0">
                <a:solidFill>
                  <a:srgbClr val="7F6000"/>
                </a:solidFill>
              </a:rPr>
              <a:t>Division</a:t>
            </a:r>
            <a:r>
              <a:rPr lang="en-US" sz="1400" dirty="0">
                <a:solidFill>
                  <a:srgbClr val="595959"/>
                </a:solidFill>
              </a:rPr>
              <a:t>:</a:t>
            </a:r>
            <a:endParaRPr lang="en-US" sz="1400" dirty="0">
              <a:solidFill>
                <a:prstClr val="black"/>
              </a:solidFill>
            </a:endParaRPr>
          </a:p>
          <a:p>
            <a:pPr lvl="0" fontAlgn="base">
              <a:buClr>
                <a:srgbClr val="5B9BD5">
                  <a:lumMod val="50000"/>
                </a:srgbClr>
              </a:buClr>
            </a:pPr>
            <a:r>
              <a:rPr lang="en-US" sz="1400" b="1" i="1" dirty="0" smtClean="0">
                <a:solidFill>
                  <a:srgbClr val="595959"/>
                </a:solidFill>
              </a:rPr>
              <a:t>CHE 2A-C</a:t>
            </a:r>
            <a:r>
              <a:rPr lang="en-US" sz="1400" i="1" dirty="0" smtClean="0">
                <a:solidFill>
                  <a:srgbClr val="595959"/>
                </a:solidFill>
              </a:rPr>
              <a:t>: </a:t>
            </a:r>
            <a:r>
              <a:rPr lang="en-US" sz="1400" dirty="0" smtClean="0">
                <a:solidFill>
                  <a:srgbClr val="595959"/>
                </a:solidFill>
              </a:rPr>
              <a:t>General Chemistry</a:t>
            </a:r>
          </a:p>
          <a:p>
            <a:pPr lvl="0" fontAlgn="base">
              <a:buClr>
                <a:srgbClr val="5B9BD5">
                  <a:lumMod val="50000"/>
                </a:srgbClr>
              </a:buClr>
            </a:pPr>
            <a:r>
              <a:rPr lang="en-US" sz="1400" b="1" i="1" dirty="0" smtClean="0">
                <a:solidFill>
                  <a:srgbClr val="595959"/>
                </a:solidFill>
              </a:rPr>
              <a:t>CHE 8A-C (or CHE 118A-C): </a:t>
            </a:r>
            <a:r>
              <a:rPr lang="en-US" sz="1400" dirty="0" smtClean="0">
                <a:solidFill>
                  <a:srgbClr val="595959"/>
                </a:solidFill>
              </a:rPr>
              <a:t>Organic chemistry course of your choice</a:t>
            </a:r>
          </a:p>
          <a:p>
            <a:pPr lvl="0" fontAlgn="base">
              <a:buClr>
                <a:srgbClr val="5B9BD5">
                  <a:lumMod val="50000"/>
                </a:srgbClr>
              </a:buClr>
            </a:pPr>
            <a:r>
              <a:rPr lang="en-US" sz="1400" b="1" i="1" dirty="0" smtClean="0">
                <a:solidFill>
                  <a:srgbClr val="595959"/>
                </a:solidFill>
              </a:rPr>
              <a:t>BIS 2A-C: </a:t>
            </a:r>
            <a:r>
              <a:rPr lang="en-US" sz="1400" dirty="0" smtClean="0">
                <a:solidFill>
                  <a:srgbClr val="595959"/>
                </a:solidFill>
              </a:rPr>
              <a:t>Introduction to Biology</a:t>
            </a:r>
          </a:p>
          <a:p>
            <a:pPr lvl="0" fontAlgn="base">
              <a:buClr>
                <a:srgbClr val="5B9BD5">
                  <a:lumMod val="50000"/>
                </a:srgbClr>
              </a:buClr>
            </a:pPr>
            <a:r>
              <a:rPr lang="en-US" sz="1400" b="1" i="1" dirty="0" smtClean="0">
                <a:solidFill>
                  <a:srgbClr val="595959"/>
                </a:solidFill>
              </a:rPr>
              <a:t>PHY 7A-B</a:t>
            </a:r>
            <a:r>
              <a:rPr lang="en-US" sz="1400" dirty="0" smtClean="0">
                <a:solidFill>
                  <a:srgbClr val="595959"/>
                </a:solidFill>
              </a:rPr>
              <a:t>: General Physics</a:t>
            </a:r>
          </a:p>
          <a:p>
            <a:pPr lvl="0" fontAlgn="base">
              <a:buClr>
                <a:srgbClr val="5B9BD5">
                  <a:lumMod val="50000"/>
                </a:srgbClr>
              </a:buClr>
            </a:pPr>
            <a:r>
              <a:rPr lang="en-US" sz="1400" b="1" i="1" dirty="0" smtClean="0">
                <a:solidFill>
                  <a:srgbClr val="595959"/>
                </a:solidFill>
              </a:rPr>
              <a:t>MAT 17A-C</a:t>
            </a:r>
            <a:r>
              <a:rPr lang="en-US" sz="1400" dirty="0" smtClean="0">
                <a:solidFill>
                  <a:srgbClr val="595959"/>
                </a:solidFill>
              </a:rPr>
              <a:t>: Calculus for Biology and Medicine</a:t>
            </a:r>
          </a:p>
          <a:p>
            <a:pPr lvl="0" fontAlgn="base">
              <a:buClr>
                <a:srgbClr val="5B9BD5">
                  <a:lumMod val="50000"/>
                </a:srgbClr>
              </a:buClr>
            </a:pPr>
            <a:r>
              <a:rPr lang="en-US" sz="1400" b="1" i="1" dirty="0" smtClean="0">
                <a:solidFill>
                  <a:srgbClr val="595959"/>
                </a:solidFill>
              </a:rPr>
              <a:t>STA 13 (or STA 100 or PLS 120)</a:t>
            </a:r>
            <a:r>
              <a:rPr lang="en-US" sz="1400" dirty="0" smtClean="0">
                <a:solidFill>
                  <a:srgbClr val="595959"/>
                </a:solidFill>
              </a:rPr>
              <a:t>: Statistics course of your choice</a:t>
            </a:r>
            <a:endParaRPr lang="en-US" sz="1400" dirty="0">
              <a:solidFill>
                <a:srgbClr val="595959"/>
              </a:solidFill>
            </a:endParaRPr>
          </a:p>
          <a:p>
            <a:pPr marL="45720" lvl="0" indent="0" fontAlgn="base">
              <a:buClr>
                <a:srgbClr val="5B9BD5">
                  <a:lumMod val="50000"/>
                </a:srgbClr>
              </a:buClr>
              <a:buNone/>
            </a:pPr>
            <a:r>
              <a:rPr lang="en-US" sz="1400" b="1" u="sng" dirty="0" smtClean="0">
                <a:solidFill>
                  <a:srgbClr val="7F6000"/>
                </a:solidFill>
              </a:rPr>
              <a:t>Upper </a:t>
            </a:r>
            <a:r>
              <a:rPr lang="en-US" sz="1400" b="1" u="sng" dirty="0">
                <a:solidFill>
                  <a:srgbClr val="7F6000"/>
                </a:solidFill>
              </a:rPr>
              <a:t>Division</a:t>
            </a:r>
            <a:r>
              <a:rPr lang="en-US" sz="1400" dirty="0">
                <a:solidFill>
                  <a:srgbClr val="595959"/>
                </a:solidFill>
              </a:rPr>
              <a:t>:</a:t>
            </a:r>
            <a:endParaRPr lang="en-US" sz="1400" dirty="0">
              <a:solidFill>
                <a:prstClr val="black"/>
              </a:solidFill>
            </a:endParaRPr>
          </a:p>
          <a:p>
            <a:pPr lvl="0" fontAlgn="base">
              <a:buClr>
                <a:srgbClr val="5B9BD5">
                  <a:lumMod val="50000"/>
                </a:srgbClr>
              </a:buClr>
            </a:pPr>
            <a:r>
              <a:rPr lang="en-US" sz="1400" b="1" i="1" dirty="0" smtClean="0">
                <a:solidFill>
                  <a:srgbClr val="595959"/>
                </a:solidFill>
              </a:rPr>
              <a:t>BIS 101</a:t>
            </a:r>
            <a:r>
              <a:rPr lang="en-US" sz="1400" dirty="0" smtClean="0">
                <a:solidFill>
                  <a:srgbClr val="595959"/>
                </a:solidFill>
              </a:rPr>
              <a:t>: Genes and Gene Expression</a:t>
            </a:r>
          </a:p>
          <a:p>
            <a:pPr lvl="0" fontAlgn="base">
              <a:buClr>
                <a:srgbClr val="5B9BD5">
                  <a:lumMod val="50000"/>
                </a:srgbClr>
              </a:buClr>
            </a:pPr>
            <a:r>
              <a:rPr lang="en-US" sz="1400" b="1" i="1" dirty="0" smtClean="0">
                <a:solidFill>
                  <a:srgbClr val="595959"/>
                </a:solidFill>
              </a:rPr>
              <a:t>BIS 105 (or BIS 102-3): </a:t>
            </a:r>
            <a:r>
              <a:rPr lang="en-US" sz="1400" i="1" dirty="0" smtClean="0">
                <a:solidFill>
                  <a:srgbClr val="595959"/>
                </a:solidFill>
              </a:rPr>
              <a:t>Biochemistry course of your choice</a:t>
            </a:r>
          </a:p>
          <a:p>
            <a:pPr lvl="0" fontAlgn="base">
              <a:buClr>
                <a:srgbClr val="5B9BD5">
                  <a:lumMod val="50000"/>
                </a:srgbClr>
              </a:buClr>
            </a:pPr>
            <a:r>
              <a:rPr lang="en-US" sz="1400" b="1" i="1" dirty="0" smtClean="0">
                <a:solidFill>
                  <a:srgbClr val="595959"/>
                </a:solidFill>
              </a:rPr>
              <a:t>EVE 100: </a:t>
            </a:r>
            <a:r>
              <a:rPr lang="en-US" sz="1400" i="1" dirty="0" smtClean="0">
                <a:solidFill>
                  <a:srgbClr val="595959"/>
                </a:solidFill>
              </a:rPr>
              <a:t>Introduction to Evolution</a:t>
            </a:r>
          </a:p>
          <a:p>
            <a:pPr lvl="0" fontAlgn="base">
              <a:buClr>
                <a:srgbClr val="5B9BD5">
                  <a:lumMod val="50000"/>
                </a:srgbClr>
              </a:buClr>
            </a:pPr>
            <a:r>
              <a:rPr lang="en-US" sz="1400" b="1" i="1" dirty="0" smtClean="0">
                <a:solidFill>
                  <a:srgbClr val="595959"/>
                </a:solidFill>
              </a:rPr>
              <a:t>Mic 102-103L:</a:t>
            </a:r>
            <a:r>
              <a:rPr lang="en-US" sz="1400" i="1" dirty="0" smtClean="0">
                <a:solidFill>
                  <a:srgbClr val="595959"/>
                </a:solidFill>
              </a:rPr>
              <a:t> Introduction to Microbiology and Lab</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5612" y="2159869"/>
            <a:ext cx="3505202" cy="3681262"/>
          </a:xfrm>
          <a:prstGeom prst="rect">
            <a:avLst/>
          </a:prstGeom>
        </p:spPr>
      </p:pic>
    </p:spTree>
    <p:extLst>
      <p:ext uri="{BB962C8B-B14F-4D97-AF65-F5344CB8AC3E}">
        <p14:creationId xmlns:p14="http://schemas.microsoft.com/office/powerpoint/2010/main" val="303828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Restricted electives</a:t>
            </a:r>
            <a:endParaRPr lang="en-US" dirty="0"/>
          </a:p>
        </p:txBody>
      </p:sp>
      <p:sp>
        <p:nvSpPr>
          <p:cNvPr id="3" name="Content Placeholder 2"/>
          <p:cNvSpPr>
            <a:spLocks noGrp="1"/>
          </p:cNvSpPr>
          <p:nvPr>
            <p:ph idx="1"/>
          </p:nvPr>
        </p:nvSpPr>
        <p:spPr/>
        <p:txBody>
          <a:bodyPr/>
          <a:lstStyle/>
          <a:p>
            <a:r>
              <a:rPr lang="en-US" dirty="0" smtClean="0"/>
              <a:t>At least 25 units of other classes of your choice! More on this later on in the orientation presentations.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14" y="3810000"/>
            <a:ext cx="10158484" cy="2133600"/>
          </a:xfrm>
          <a:prstGeom prst="rect">
            <a:avLst/>
          </a:prstGeom>
        </p:spPr>
      </p:pic>
    </p:spTree>
    <p:extLst>
      <p:ext uri="{BB962C8B-B14F-4D97-AF65-F5344CB8AC3E}">
        <p14:creationId xmlns:p14="http://schemas.microsoft.com/office/powerpoint/2010/main" val="142470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Education Coursework</a:t>
            </a:r>
            <a:endParaRPr lang="en-US" dirty="0"/>
          </a:p>
        </p:txBody>
      </p:sp>
      <p:sp>
        <p:nvSpPr>
          <p:cNvPr id="3" name="Content Placeholder 2"/>
          <p:cNvSpPr>
            <a:spLocks noGrp="1"/>
          </p:cNvSpPr>
          <p:nvPr>
            <p:ph idx="1"/>
          </p:nvPr>
        </p:nvSpPr>
        <p:spPr/>
        <p:txBody>
          <a:bodyPr>
            <a:normAutofit/>
          </a:bodyPr>
          <a:lstStyle/>
          <a:p>
            <a:r>
              <a:rPr lang="en-US" dirty="0"/>
              <a:t>Topical Breadth: 52 units </a:t>
            </a:r>
            <a:r>
              <a:rPr lang="en-US" dirty="0" smtClean="0"/>
              <a:t>required</a:t>
            </a:r>
          </a:p>
          <a:p>
            <a:pPr lvl="1"/>
            <a:r>
              <a:rPr lang="en-US" dirty="0" smtClean="0"/>
              <a:t>Arts </a:t>
            </a:r>
            <a:r>
              <a:rPr lang="en-US" dirty="0"/>
              <a:t>and Humanities: 12 to 20 units</a:t>
            </a:r>
          </a:p>
          <a:p>
            <a:pPr lvl="1"/>
            <a:r>
              <a:rPr lang="en-US" dirty="0"/>
              <a:t>Science and Engineering: 12 to 20 units</a:t>
            </a:r>
          </a:p>
          <a:p>
            <a:pPr lvl="1"/>
            <a:r>
              <a:rPr lang="en-US" dirty="0"/>
              <a:t>Social Sciences: 12 to 20 </a:t>
            </a:r>
            <a:r>
              <a:rPr lang="en-US" dirty="0" smtClean="0"/>
              <a:t>units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8812" y="3857625"/>
            <a:ext cx="5255621" cy="2286000"/>
          </a:xfrm>
          <a:prstGeom prst="rect">
            <a:avLst/>
          </a:prstGeom>
        </p:spPr>
      </p:pic>
    </p:spTree>
    <p:extLst>
      <p:ext uri="{BB962C8B-B14F-4D97-AF65-F5344CB8AC3E}">
        <p14:creationId xmlns:p14="http://schemas.microsoft.com/office/powerpoint/2010/main" val="350088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Education Coursework</a:t>
            </a:r>
            <a:endParaRPr lang="en-US" dirty="0"/>
          </a:p>
        </p:txBody>
      </p:sp>
      <p:sp>
        <p:nvSpPr>
          <p:cNvPr id="3" name="Content Placeholder 2"/>
          <p:cNvSpPr>
            <a:spLocks noGrp="1"/>
          </p:cNvSpPr>
          <p:nvPr>
            <p:ph idx="1"/>
          </p:nvPr>
        </p:nvSpPr>
        <p:spPr/>
        <p:txBody>
          <a:bodyPr>
            <a:normAutofit/>
          </a:bodyPr>
          <a:lstStyle/>
          <a:p>
            <a:r>
              <a:rPr lang="en-US" dirty="0" smtClean="0"/>
              <a:t>Core </a:t>
            </a:r>
            <a:r>
              <a:rPr lang="en-US" dirty="0"/>
              <a:t>Literacies: 35 units </a:t>
            </a:r>
            <a:r>
              <a:rPr lang="en-US" dirty="0" smtClean="0"/>
              <a:t>required</a:t>
            </a:r>
            <a:endParaRPr lang="en-US" dirty="0"/>
          </a:p>
          <a:p>
            <a:pPr lvl="1"/>
            <a:r>
              <a:rPr lang="en-US" dirty="0"/>
              <a:t> Literacy with Words and Images: 20 units</a:t>
            </a:r>
          </a:p>
          <a:p>
            <a:pPr lvl="2"/>
            <a:r>
              <a:rPr lang="en-US" dirty="0"/>
              <a:t>a.  English Composition (as specified by your college): 8 units</a:t>
            </a:r>
          </a:p>
          <a:p>
            <a:pPr lvl="2"/>
            <a:r>
              <a:rPr lang="en-US" dirty="0"/>
              <a:t>b.  Writing Experience coursework in your major or in other departments: 6 units</a:t>
            </a:r>
          </a:p>
          <a:p>
            <a:pPr lvl="2"/>
            <a:r>
              <a:rPr lang="en-US" dirty="0"/>
              <a:t>c.  Oral Skills coursework or additional writing experience coursework: 3 units</a:t>
            </a:r>
          </a:p>
          <a:p>
            <a:pPr lvl="2"/>
            <a:r>
              <a:rPr lang="en-US" dirty="0"/>
              <a:t>d.  Visual Literacy coursework: 3 </a:t>
            </a:r>
            <a:r>
              <a:rPr lang="en-US" dirty="0" smtClean="0"/>
              <a:t>units</a:t>
            </a:r>
            <a:endParaRPr lang="en-US" dirty="0"/>
          </a:p>
          <a:p>
            <a:pPr lvl="1"/>
            <a:r>
              <a:rPr lang="en-US" dirty="0"/>
              <a:t>Civic and Cultural Literacy: 9 units</a:t>
            </a:r>
          </a:p>
          <a:p>
            <a:pPr lvl="2"/>
            <a:r>
              <a:rPr lang="en-US" dirty="0"/>
              <a:t>a.  American </a:t>
            </a:r>
            <a:r>
              <a:rPr lang="en-US" dirty="0" smtClean="0"/>
              <a:t>Culture, Governance</a:t>
            </a:r>
            <a:r>
              <a:rPr lang="en-US" dirty="0"/>
              <a:t> </a:t>
            </a:r>
            <a:r>
              <a:rPr lang="en-US" dirty="0" smtClean="0"/>
              <a:t>&amp; History</a:t>
            </a:r>
            <a:r>
              <a:rPr lang="en-US" dirty="0"/>
              <a:t>: 3 units*</a:t>
            </a:r>
          </a:p>
          <a:p>
            <a:pPr lvl="2"/>
            <a:r>
              <a:rPr lang="en-US" dirty="0"/>
              <a:t>b.  Domestic Diversity: 3 units*</a:t>
            </a:r>
          </a:p>
          <a:p>
            <a:pPr lvl="2"/>
            <a:r>
              <a:rPr lang="en-US" dirty="0"/>
              <a:t>c.  World Cultures: 3 units</a:t>
            </a:r>
            <a:r>
              <a:rPr lang="en-US" dirty="0" smtClean="0"/>
              <a:t>*</a:t>
            </a:r>
            <a:endParaRPr lang="en-US" dirty="0"/>
          </a:p>
          <a:p>
            <a:pPr lvl="1"/>
            <a:r>
              <a:rPr lang="en-US" dirty="0"/>
              <a:t>Quantitative Literacy: 3 </a:t>
            </a:r>
            <a:r>
              <a:rPr lang="en-US" dirty="0" smtClean="0"/>
              <a:t>units</a:t>
            </a:r>
            <a:endParaRPr lang="en-US" dirty="0"/>
          </a:p>
          <a:p>
            <a:pPr lvl="1"/>
            <a:r>
              <a:rPr lang="en-US" dirty="0"/>
              <a:t>Scientific Literacy: 3 units</a:t>
            </a:r>
          </a:p>
        </p:txBody>
      </p:sp>
      <p:pic>
        <p:nvPicPr>
          <p:cNvPr id="6" name="RVHWg_7Ei74"/>
          <p:cNvPicPr>
            <a:picLocks noRot="1" noChangeAspect="1"/>
          </p:cNvPicPr>
          <p:nvPr>
            <a:videoFile r:link="rId1"/>
          </p:nvPr>
        </p:nvPicPr>
        <p:blipFill>
          <a:blip r:embed="rId4"/>
          <a:stretch>
            <a:fillRect/>
          </a:stretch>
        </p:blipFill>
        <p:spPr>
          <a:xfrm>
            <a:off x="7999412" y="4198307"/>
            <a:ext cx="3509143" cy="1973893"/>
          </a:xfrm>
          <a:prstGeom prst="rect">
            <a:avLst/>
          </a:prstGeom>
        </p:spPr>
      </p:pic>
    </p:spTree>
    <p:extLst>
      <p:ext uri="{BB962C8B-B14F-4D97-AF65-F5344CB8AC3E}">
        <p14:creationId xmlns:p14="http://schemas.microsoft.com/office/powerpoint/2010/main" val="211738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composition requirement</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The College of Agricultural and Environmental Sciences (CA&amp;ES) requires 2 English Composition courses in addition to GEs. </a:t>
            </a:r>
          </a:p>
          <a:p>
            <a:pPr lvl="1"/>
            <a:r>
              <a:rPr lang="en-US" dirty="0" smtClean="0"/>
              <a:t>They offer 2 ways to fulfill this requirement:</a:t>
            </a:r>
          </a:p>
          <a:p>
            <a:pPr lvl="2"/>
            <a:r>
              <a:rPr lang="en-US" dirty="0" smtClean="0"/>
              <a:t>1. Two Courses emphasizing writing or speaking skills</a:t>
            </a:r>
          </a:p>
          <a:p>
            <a:pPr lvl="2"/>
            <a:r>
              <a:rPr lang="en-US" dirty="0" smtClean="0"/>
              <a:t>2. AP Credit &amp; One Writing/Speaking course</a:t>
            </a:r>
          </a:p>
          <a:p>
            <a:pPr lvl="2"/>
            <a:r>
              <a:rPr lang="en-US" dirty="0" smtClean="0"/>
              <a:t>3. English Composition Examination</a:t>
            </a:r>
          </a:p>
          <a:p>
            <a:r>
              <a:rPr lang="en-US" dirty="0" smtClean="0"/>
              <a:t>Please note: if you need help understanding what you specifically need to do to satisfy these requirements, please as the Dean’s Office!</a:t>
            </a:r>
          </a:p>
          <a:p>
            <a:endParaRPr lang="en-US" dirty="0" smtClean="0"/>
          </a:p>
          <a:p>
            <a:pPr lvl="1"/>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62688" y="2423144"/>
            <a:ext cx="4708525" cy="3154711"/>
          </a:xfrm>
        </p:spPr>
      </p:pic>
    </p:spTree>
    <p:extLst>
      <p:ext uri="{BB962C8B-B14F-4D97-AF65-F5344CB8AC3E}">
        <p14:creationId xmlns:p14="http://schemas.microsoft.com/office/powerpoint/2010/main" val="249808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Placement Tests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Placement tests are </a:t>
            </a:r>
            <a:r>
              <a:rPr lang="en-US" b="1" i="1" u="sng" dirty="0" smtClean="0"/>
              <a:t>mandatory</a:t>
            </a:r>
            <a:r>
              <a:rPr lang="en-US" dirty="0" smtClean="0"/>
              <a:t>, please stay on the lookout for emails regarding how to access the tests</a:t>
            </a:r>
            <a:endParaRPr lang="en-US" b="1" i="1" u="sng" dirty="0" smtClean="0"/>
          </a:p>
          <a:p>
            <a:endParaRPr lang="en-US" dirty="0"/>
          </a:p>
          <a:p>
            <a:r>
              <a:rPr lang="en-US" dirty="0" smtClean="0"/>
              <a:t>Chemistry </a:t>
            </a:r>
            <a:r>
              <a:rPr lang="en-US" dirty="0"/>
              <a:t>Placement </a:t>
            </a:r>
            <a:r>
              <a:rPr lang="en-US" dirty="0" smtClean="0"/>
              <a:t>Requirement</a:t>
            </a:r>
          </a:p>
          <a:p>
            <a:pPr lvl="1"/>
            <a:r>
              <a:rPr lang="en-US" b="1" i="1" dirty="0" smtClean="0"/>
              <a:t>CHE 2A: </a:t>
            </a:r>
            <a:r>
              <a:rPr lang="en-US" i="1" dirty="0" smtClean="0"/>
              <a:t>Score </a:t>
            </a:r>
            <a:r>
              <a:rPr lang="en-US" i="1" dirty="0"/>
              <a:t>of 24+ </a:t>
            </a:r>
            <a:endParaRPr lang="en-US" i="1" dirty="0" smtClean="0"/>
          </a:p>
          <a:p>
            <a:pPr lvl="1"/>
            <a:r>
              <a:rPr lang="en-US" b="1" i="1" dirty="0" smtClean="0"/>
              <a:t>CHE </a:t>
            </a:r>
            <a:r>
              <a:rPr lang="en-US" b="1" i="1" dirty="0"/>
              <a:t>2AH (</a:t>
            </a:r>
            <a:r>
              <a:rPr lang="en-US" b="1" i="1" dirty="0" smtClean="0"/>
              <a:t>Honors): </a:t>
            </a:r>
            <a:r>
              <a:rPr lang="en-US" i="1" dirty="0" smtClean="0"/>
              <a:t>Score </a:t>
            </a:r>
            <a:r>
              <a:rPr lang="en-US" i="1" dirty="0"/>
              <a:t>of </a:t>
            </a:r>
            <a:r>
              <a:rPr lang="en-US" i="1" dirty="0" smtClean="0"/>
              <a:t>33+</a:t>
            </a:r>
          </a:p>
          <a:p>
            <a:pPr lvl="1"/>
            <a:r>
              <a:rPr lang="en-US" dirty="0">
                <a:hlinkClick r:id="rId3"/>
              </a:rPr>
              <a:t>https://chemistry.ucdavis.edu/undergraduate/general-chemistry-series/chemistry-placement-requirements/fall-2019</a:t>
            </a:r>
            <a:endParaRPr lang="en-US" i="1" dirty="0" smtClean="0"/>
          </a:p>
          <a:p>
            <a:pPr lvl="1"/>
            <a:endParaRPr lang="en-US" i="1" dirty="0"/>
          </a:p>
          <a:p>
            <a:pPr lvl="0">
              <a:buClr>
                <a:srgbClr val="5B9BD5">
                  <a:lumMod val="50000"/>
                </a:srgbClr>
              </a:buClr>
            </a:pPr>
            <a:r>
              <a:rPr lang="en-US" dirty="0">
                <a:solidFill>
                  <a:prstClr val="black"/>
                </a:solidFill>
              </a:rPr>
              <a:t>Math Placement </a:t>
            </a:r>
            <a:r>
              <a:rPr lang="en-US" dirty="0" smtClean="0">
                <a:solidFill>
                  <a:prstClr val="black"/>
                </a:solidFill>
              </a:rPr>
              <a:t>Exam</a:t>
            </a:r>
          </a:p>
          <a:p>
            <a:pPr lvl="1">
              <a:buClr>
                <a:srgbClr val="5B9BD5">
                  <a:lumMod val="50000"/>
                </a:srgbClr>
              </a:buClr>
            </a:pPr>
            <a:r>
              <a:rPr lang="en-US" b="1" i="1" dirty="0">
                <a:solidFill>
                  <a:prstClr val="black"/>
                </a:solidFill>
              </a:rPr>
              <a:t>MAT </a:t>
            </a:r>
            <a:r>
              <a:rPr lang="en-US" b="1" i="1" dirty="0" smtClean="0">
                <a:solidFill>
                  <a:prstClr val="black"/>
                </a:solidFill>
              </a:rPr>
              <a:t>17A: </a:t>
            </a:r>
            <a:r>
              <a:rPr lang="en-US" dirty="0" smtClean="0">
                <a:solidFill>
                  <a:prstClr val="black"/>
                </a:solidFill>
              </a:rPr>
              <a:t>Score of 30+ with Trigonometry Sub-Score of 2+</a:t>
            </a:r>
          </a:p>
          <a:p>
            <a:pPr lvl="1">
              <a:buClr>
                <a:srgbClr val="5B9BD5">
                  <a:lumMod val="50000"/>
                </a:srgbClr>
              </a:buClr>
            </a:pPr>
            <a:r>
              <a:rPr lang="en-US" dirty="0">
                <a:hlinkClick r:id="rId4"/>
              </a:rPr>
              <a:t>https://www.math.ucdavis.edu/undergrad/math_placement</a:t>
            </a:r>
            <a:endParaRPr lang="en-US" dirty="0" smtClean="0">
              <a:solidFill>
                <a:prstClr val="black"/>
              </a:solidFill>
            </a:endParaRPr>
          </a:p>
          <a:p>
            <a:pPr lvl="1">
              <a:buClr>
                <a:srgbClr val="5B9BD5">
                  <a:lumMod val="50000"/>
                </a:srgbClr>
              </a:buClr>
            </a:pPr>
            <a:endParaRPr lang="en-US" dirty="0">
              <a:solidFill>
                <a:prstClr val="black"/>
              </a:solidFill>
            </a:endParaRPr>
          </a:p>
          <a:p>
            <a:pPr lvl="1">
              <a:buClr>
                <a:srgbClr val="5B9BD5">
                  <a:lumMod val="50000"/>
                </a:srgbClr>
              </a:buClr>
            </a:pPr>
            <a:r>
              <a:rPr lang="en-US" dirty="0" smtClean="0">
                <a:solidFill>
                  <a:prstClr val="black"/>
                </a:solidFill>
              </a:rPr>
              <a:t>Please be sure to take your tests long before it comes time to register for courses and take these tests seriously as they directly determine the courses that you will be permitted to enroll in</a:t>
            </a:r>
            <a:endParaRPr lang="en-US" dirty="0">
              <a:solidFill>
                <a:prstClr val="black"/>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3412" y="217102"/>
            <a:ext cx="2057402" cy="1440634"/>
          </a:xfrm>
          <a:prstGeom prst="rect">
            <a:avLst/>
          </a:prstGeom>
        </p:spPr>
      </p:pic>
    </p:spTree>
    <p:extLst>
      <p:ext uri="{BB962C8B-B14F-4D97-AF65-F5344CB8AC3E}">
        <p14:creationId xmlns:p14="http://schemas.microsoft.com/office/powerpoint/2010/main" val="418265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First-Year plan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6254638"/>
              </p:ext>
            </p:extLst>
          </p:nvPr>
        </p:nvGraphicFramePr>
        <p:xfrm>
          <a:off x="1217614" y="2316480"/>
          <a:ext cx="9753600" cy="2225040"/>
        </p:xfrm>
        <a:graphic>
          <a:graphicData uri="http://schemas.openxmlformats.org/drawingml/2006/table">
            <a:tbl>
              <a:tblPr firstRow="1" bandRow="1">
                <a:tableStyleId>{9D7B26C5-4107-4FEC-AEDC-1716B250A1EF}</a:tableStyleId>
              </a:tblPr>
              <a:tblGrid>
                <a:gridCol w="3251200"/>
                <a:gridCol w="3251200"/>
                <a:gridCol w="3251200"/>
              </a:tblGrid>
              <a:tr h="370840">
                <a:tc>
                  <a:txBody>
                    <a:bodyPr/>
                    <a:lstStyle/>
                    <a:p>
                      <a:pPr algn="ctr"/>
                      <a:r>
                        <a:rPr lang="en-US" dirty="0" smtClean="0"/>
                        <a:t>Fall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Winter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Spring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CHE2A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CHE2B</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CHE2C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MAT17A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MAT17B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MAT17C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GE (General Education)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SAS 13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GDB 90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FYAC/First Year Seminar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GE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(ELWR) English Course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Content Placeholder 4"/>
          <p:cNvSpPr txBox="1">
            <a:spLocks/>
          </p:cNvSpPr>
          <p:nvPr/>
        </p:nvSpPr>
        <p:spPr>
          <a:xfrm>
            <a:off x="1217612" y="4876800"/>
            <a:ext cx="9601200" cy="12954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baseline="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a:lstStyle>
          <a:p>
            <a:r>
              <a:rPr lang="en-US" dirty="0" smtClean="0"/>
              <a:t>Please keep in mind that your schedule will not be the same as everyone else’s, the above is just a very generic sample!</a:t>
            </a:r>
            <a:endParaRPr lang="en-US" dirty="0"/>
          </a:p>
        </p:txBody>
      </p:sp>
    </p:spTree>
    <p:extLst>
      <p:ext uri="{BB962C8B-B14F-4D97-AF65-F5344CB8AC3E}">
        <p14:creationId xmlns:p14="http://schemas.microsoft.com/office/powerpoint/2010/main" val="175613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orld country report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1">
          <a:schemeClr val="accent1"/>
        </a:lnRef>
        <a:fillRef idx="2">
          <a:schemeClr val="accent1"/>
        </a:fillRef>
        <a:effectRef idx="1">
          <a:schemeClr val="accent1"/>
        </a:effectRef>
        <a:fontRef idx="minor">
          <a:schemeClr val="dk1"/>
        </a:fontRef>
      </a:style>
    </a:spDef>
    <a:lnDef>
      <a:spPr>
        <a:ln/>
      </a:spPr>
      <a:bodyPr/>
      <a:lstStyle/>
      <a:style>
        <a:lnRef idx="3">
          <a:schemeClr val="accent1"/>
        </a:lnRef>
        <a:fillRef idx="0">
          <a:schemeClr val="accent1"/>
        </a:fillRef>
        <a:effectRef idx="2">
          <a:schemeClr val="accent1"/>
        </a:effectRef>
        <a:fontRef idx="minor">
          <a:schemeClr val="tx1"/>
        </a:fontRef>
      </a:style>
    </a:lnDef>
    <a:txDef>
      <a:spPr>
        <a:noFill/>
        <a:ln>
          <a:solidFill>
            <a:schemeClr val="bg2"/>
          </a:solidFill>
        </a:ln>
      </a:spPr>
      <a:bodyPr wrap="none" rtlCol="0">
        <a:spAutoFit/>
      </a:bodyPr>
      <a:lstStyle>
        <a:defPPr>
          <a:lnSpc>
            <a:spcPct val="90000"/>
          </a:lnSpc>
          <a:defRPr sz="2400" dirty="0" err="1" smtClean="0"/>
        </a:defPPr>
      </a:lstStyle>
    </a:txDef>
  </a:objectDefaults>
  <a:extraClrSchemeLst/>
  <a:extLst>
    <a:ext uri="{05A4C25C-085E-4340-85A3-A5531E510DB2}">
      <thm15:themeFamily xmlns:thm15="http://schemas.microsoft.com/office/thememl/2012/main" name="World country report presentation.potx" id="{FF082492-D6CE-444E-B3E8-FB131EDFAC53}" vid="{71BD5CC8-96B3-46A6-8835-37741E8965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World country report presentation</Template>
  <TotalTime>613</TotalTime>
  <Words>924</Words>
  <Application>Microsoft Office PowerPoint</Application>
  <PresentationFormat>Custom</PresentationFormat>
  <Paragraphs>135</Paragraphs>
  <Slides>12</Slides>
  <Notes>8</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Century Gothic</vt:lpstr>
      <vt:lpstr>World country report presentation</vt:lpstr>
      <vt:lpstr>First Year PowerPoint and orientation materials</vt:lpstr>
      <vt:lpstr>GDB CORE COURSES </vt:lpstr>
      <vt:lpstr>Other Required Coursework</vt:lpstr>
      <vt:lpstr>Restricted electives</vt:lpstr>
      <vt:lpstr>General Education Coursework</vt:lpstr>
      <vt:lpstr>General Education Coursework</vt:lpstr>
      <vt:lpstr>College composition requirement</vt:lpstr>
      <vt:lpstr>Placement Tests</vt:lpstr>
      <vt:lpstr>Standard First-Year plan</vt:lpstr>
      <vt:lpstr>Standard First-Year plan: Continued</vt:lpstr>
      <vt:lpstr>Resources and some Honesty</vt:lpstr>
      <vt:lpstr>A cool opportunity!</vt:lpstr>
    </vt:vector>
  </TitlesOfParts>
  <Company>University of California, Davis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Disease Biology Intro University of California, Davis</dc:title>
  <dc:creator>Andrea Michelle Guggenbickler</dc:creator>
  <cp:lastModifiedBy>Andrea Michelle Guggenbickler</cp:lastModifiedBy>
  <cp:revision>30</cp:revision>
  <dcterms:created xsi:type="dcterms:W3CDTF">2019-12-17T20:52:08Z</dcterms:created>
  <dcterms:modified xsi:type="dcterms:W3CDTF">2019-12-20T17:57:38Z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74068500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