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9" r:id="rId2"/>
    <p:sldId id="278" r:id="rId3"/>
    <p:sldId id="279" r:id="rId4"/>
    <p:sldId id="283" r:id="rId5"/>
    <p:sldId id="282" r:id="rId6"/>
    <p:sldId id="273" r:id="rId7"/>
    <p:sldId id="280" r:id="rId8"/>
    <p:sldId id="271" r:id="rId9"/>
    <p:sldId id="272" r:id="rId10"/>
    <p:sldId id="270" r:id="rId11"/>
    <p:sldId id="263" r:id="rId12"/>
    <p:sldId id="281"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6" d="100"/>
          <a:sy n="116" d="100"/>
        </p:scale>
        <p:origin x="390" y="10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12/19/2019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12/19/2019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877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0191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89014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55279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12989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81B6-B371-4031-9CBE-ED0985B01CB6}" type="slidenum">
              <a:rPr lang="en-US"/>
              <a:pPr/>
              <a:t>11</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Add key points in the history of your country to the timeline.</a:t>
            </a:r>
          </a:p>
        </p:txBody>
      </p:sp>
    </p:spTree>
    <p:extLst>
      <p:ext uri="{BB962C8B-B14F-4D97-AF65-F5344CB8AC3E}">
        <p14:creationId xmlns:p14="http://schemas.microsoft.com/office/powerpoint/2010/main" val="222905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12/19/2019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12/19/2019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12/19/2019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12/19/2019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12/19/2019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12/19/2019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12/19/2019</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12/19/2019</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12/19/2019</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12/19/2019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12/19/2019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12/19/2019</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h.ucdavis.edu/undergrad/math_placement" TargetMode="External"/><Relationship Id="rId2" Type="http://schemas.openxmlformats.org/officeDocument/2006/relationships/hyperlink" Target="https://chemistry.ucdavis.edu/undergraduate/general-chemistry-series/chemistry-placement-requirements/fall-2019"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RVHWg_7Ei74" TargetMode="External"/><Relationship Id="rId5" Type="http://schemas.openxmlformats.org/officeDocument/2006/relationships/hyperlink" Target="mailto:admissions@ucdavis.edu"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Transfer PowerPoint and Orientation Materials</a:t>
            </a:r>
            <a:endParaRPr lang="en-US" dirty="0"/>
          </a:p>
        </p:txBody>
      </p:sp>
      <p:sp>
        <p:nvSpPr>
          <p:cNvPr id="5" name="Subtitle 4"/>
          <p:cNvSpPr>
            <a:spLocks noGrp="1"/>
          </p:cNvSpPr>
          <p:nvPr>
            <p:ph type="subTitle" idx="1"/>
          </p:nvPr>
        </p:nvSpPr>
        <p:spPr>
          <a:xfrm>
            <a:off x="1217614" y="5029200"/>
            <a:ext cx="9524998" cy="1143000"/>
          </a:xfrm>
        </p:spPr>
        <p:txBody>
          <a:bodyPr/>
          <a:lstStyle/>
          <a:p>
            <a:r>
              <a:rPr lang="en-US" dirty="0" smtClean="0"/>
              <a:t>Orientation 2020 </a:t>
            </a:r>
            <a:r>
              <a:rPr lang="en-US" dirty="0"/>
              <a:t>| </a:t>
            </a:r>
            <a:r>
              <a:rPr lang="en-US" dirty="0" smtClean="0"/>
              <a:t>Transfer Students| PowerPoint and Orientation Materials</a:t>
            </a:r>
            <a:endParaRPr lang="en-US" dirty="0"/>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 Frequently asked questions (FAQs)</a:t>
            </a:r>
            <a:endParaRPr lang="en-US" dirty="0"/>
          </a:p>
        </p:txBody>
      </p:sp>
      <p:sp>
        <p:nvSpPr>
          <p:cNvPr id="2" name="Content Placeholder 1"/>
          <p:cNvSpPr>
            <a:spLocks noGrp="1"/>
          </p:cNvSpPr>
          <p:nvPr>
            <p:ph idx="1"/>
          </p:nvPr>
        </p:nvSpPr>
        <p:spPr>
          <a:xfrm>
            <a:off x="1217614" y="1828800"/>
            <a:ext cx="9753600" cy="3048000"/>
          </a:xfrm>
        </p:spPr>
        <p:txBody>
          <a:bodyPr>
            <a:normAutofit fontScale="92500" lnSpcReduction="20000"/>
          </a:bodyPr>
          <a:lstStyle/>
          <a:p>
            <a:r>
              <a:rPr lang="en-US" dirty="0" smtClean="0"/>
              <a:t>Will I be able to complete this degree in 2 years?</a:t>
            </a:r>
          </a:p>
          <a:p>
            <a:pPr lvl="1"/>
            <a:r>
              <a:rPr lang="en-US" dirty="0" smtClean="0"/>
              <a:t>That depends on what lower division work you completed at a CC</a:t>
            </a:r>
            <a:r>
              <a:rPr lang="en-US" dirty="0" smtClean="0"/>
              <a:t>! Slide 5 will </a:t>
            </a:r>
            <a:r>
              <a:rPr lang="en-US" dirty="0" smtClean="0"/>
              <a:t>give you a pretty good idea of how long the degree will take</a:t>
            </a:r>
            <a:r>
              <a:rPr lang="en-US" dirty="0" smtClean="0"/>
              <a:t> </a:t>
            </a:r>
            <a:endParaRPr lang="en-US" dirty="0" smtClean="0"/>
          </a:p>
          <a:p>
            <a:r>
              <a:rPr lang="en-US" dirty="0" smtClean="0"/>
              <a:t>How do I articulate the courses I have taken at a CC</a:t>
            </a:r>
            <a:r>
              <a:rPr lang="en-US" dirty="0" smtClean="0"/>
              <a:t>?</a:t>
            </a:r>
          </a:p>
          <a:p>
            <a:pPr lvl="1"/>
            <a:r>
              <a:rPr lang="en-US" dirty="0" smtClean="0"/>
              <a:t>Don’t worry! We do this for you!</a:t>
            </a:r>
          </a:p>
          <a:p>
            <a:pPr lvl="1"/>
            <a:r>
              <a:rPr lang="en-US" dirty="0" smtClean="0"/>
              <a:t>When you SIR, we are provided a list of coursework you took at former colleges</a:t>
            </a:r>
          </a:p>
          <a:p>
            <a:pPr lvl="1"/>
            <a:r>
              <a:rPr lang="en-US" dirty="0" smtClean="0"/>
              <a:t>We take this information and hand articulate it using ASSIST and our programmatic resources</a:t>
            </a:r>
          </a:p>
          <a:p>
            <a:pPr lvl="1"/>
            <a:r>
              <a:rPr lang="en-US" dirty="0" smtClean="0"/>
              <a:t>We use these articulations to create a personalized 2 year schedule for each of you!</a:t>
            </a:r>
            <a:endParaRPr lang="en-US" dirty="0" smtClean="0"/>
          </a:p>
          <a:p>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051" b="11294"/>
          <a:stretch/>
        </p:blipFill>
        <p:spPr>
          <a:xfrm>
            <a:off x="3427412" y="4724400"/>
            <a:ext cx="4648200" cy="1885051"/>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Transfer FAQs continued…</a:t>
            </a:r>
            <a:endParaRPr lang="en-US" dirty="0"/>
          </a:p>
        </p:txBody>
      </p:sp>
      <p:sp>
        <p:nvSpPr>
          <p:cNvPr id="9" name="Content Placeholder 8"/>
          <p:cNvSpPr>
            <a:spLocks noGrp="1"/>
          </p:cNvSpPr>
          <p:nvPr>
            <p:ph idx="1"/>
          </p:nvPr>
        </p:nvSpPr>
        <p:spPr>
          <a:xfrm>
            <a:off x="1217614" y="1828800"/>
            <a:ext cx="4952998" cy="4343400"/>
          </a:xfrm>
        </p:spPr>
        <p:txBody>
          <a:bodyPr>
            <a:normAutofit fontScale="92500" lnSpcReduction="10000"/>
          </a:bodyPr>
          <a:lstStyle/>
          <a:p>
            <a:r>
              <a:rPr lang="en-US" dirty="0" smtClean="0"/>
              <a:t>Will the lower division courses I took at community college count as prerequisite courses here?</a:t>
            </a:r>
          </a:p>
          <a:p>
            <a:pPr lvl="1"/>
            <a:r>
              <a:rPr lang="en-US" dirty="0" smtClean="0"/>
              <a:t>Great question!</a:t>
            </a:r>
          </a:p>
          <a:p>
            <a:pPr lvl="1"/>
            <a:r>
              <a:rPr lang="en-US" dirty="0" smtClean="0"/>
              <a:t>Yes, the tricky part comes when they don’t automatically articulate as the correct series. </a:t>
            </a:r>
          </a:p>
          <a:p>
            <a:pPr lvl="2"/>
            <a:r>
              <a:rPr lang="en-US" dirty="0" smtClean="0"/>
              <a:t>For example, sometimes a course will articulate as BIS TR1 instead of BIS 2A if it isn’t a direct articulation </a:t>
            </a:r>
          </a:p>
          <a:p>
            <a:pPr lvl="1"/>
            <a:r>
              <a:rPr lang="en-US" dirty="0" smtClean="0"/>
              <a:t>But don’t worry, there is something you can do to make your life easier, and to make it so you don’t have to fill out a million prerequisite petitions.</a:t>
            </a:r>
          </a:p>
          <a:p>
            <a:pPr lvl="2"/>
            <a:r>
              <a:rPr lang="en-US" dirty="0" smtClean="0"/>
              <a:t>You can </a:t>
            </a:r>
            <a:r>
              <a:rPr lang="en-US" b="1" dirty="0" smtClean="0"/>
              <a:t>Force Articulate </a:t>
            </a:r>
            <a:r>
              <a:rPr lang="en-US" dirty="0" smtClean="0"/>
              <a:t>a course!</a:t>
            </a:r>
          </a:p>
          <a:p>
            <a:pPr lvl="2"/>
            <a:endParaRPr lang="en-US" dirty="0"/>
          </a:p>
        </p:txBody>
      </p:sp>
      <p:pic>
        <p:nvPicPr>
          <p:cNvPr id="2" name="Picture 1"/>
          <p:cNvPicPr>
            <a:picLocks noChangeAspect="1"/>
          </p:cNvPicPr>
          <p:nvPr/>
        </p:nvPicPr>
        <p:blipFill>
          <a:blip r:embed="rId3"/>
          <a:stretch>
            <a:fillRect/>
          </a:stretch>
        </p:blipFill>
        <p:spPr>
          <a:xfrm>
            <a:off x="6551612" y="2057400"/>
            <a:ext cx="5153187" cy="3810000"/>
          </a:xfrm>
          <a:prstGeom prst="rect">
            <a:avLst/>
          </a:prstGeom>
        </p:spPr>
      </p:pic>
    </p:spTree>
    <p:extLst>
      <p:ext uri="{BB962C8B-B14F-4D97-AF65-F5344CB8AC3E}">
        <p14:creationId xmlns:p14="http://schemas.microsoft.com/office/powerpoint/2010/main" val="25539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cool opportunity!</a:t>
            </a:r>
            <a:endParaRPr lang="en-US" dirty="0"/>
          </a:p>
        </p:txBody>
      </p:sp>
      <p:sp>
        <p:nvSpPr>
          <p:cNvPr id="3" name="Content Placeholder 2"/>
          <p:cNvSpPr>
            <a:spLocks noGrp="1"/>
          </p:cNvSpPr>
          <p:nvPr>
            <p:ph idx="1"/>
          </p:nvPr>
        </p:nvSpPr>
        <p:spPr/>
        <p:txBody>
          <a:bodyPr/>
          <a:lstStyle/>
          <a:p>
            <a:r>
              <a:rPr lang="en-US" dirty="0" smtClean="0"/>
              <a:t>If you’re a little nervous about adjusting to Davis, finding a research opportunity, how to build confidence, or just in general, consider joining out First Year Aggie Connection:</a:t>
            </a:r>
          </a:p>
          <a:p>
            <a:pPr lvl="1"/>
            <a:r>
              <a:rPr lang="en-US" b="1" dirty="0" smtClean="0"/>
              <a:t>You ‘n Research!</a:t>
            </a:r>
            <a:endParaRPr lang="en-US" b="1" dirty="0"/>
          </a:p>
          <a:p>
            <a:pPr lvl="2" fontAlgn="base"/>
            <a:r>
              <a:rPr lang="en-US" dirty="0"/>
              <a:t>W</a:t>
            </a:r>
            <a:r>
              <a:rPr lang="en-US" dirty="0" smtClean="0"/>
              <a:t>e </a:t>
            </a:r>
            <a:r>
              <a:rPr lang="en-US" dirty="0"/>
              <a:t>focus on creating opportunities to help you find a lab or research project!</a:t>
            </a:r>
            <a:endParaRPr lang="en-US" sz="1400" dirty="0"/>
          </a:p>
          <a:p>
            <a:pPr lvl="3" fontAlgn="base"/>
            <a:r>
              <a:rPr lang="en-US" dirty="0"/>
              <a:t>Mock Interviews</a:t>
            </a:r>
            <a:endParaRPr lang="en-US" sz="1240" dirty="0"/>
          </a:p>
          <a:p>
            <a:pPr lvl="3" fontAlgn="base"/>
            <a:r>
              <a:rPr lang="en-US" dirty="0"/>
              <a:t>Reviewing scientific papers</a:t>
            </a:r>
            <a:endParaRPr lang="en-US" sz="1240" dirty="0"/>
          </a:p>
          <a:p>
            <a:pPr lvl="3" fontAlgn="base"/>
            <a:r>
              <a:rPr lang="en-US" dirty="0"/>
              <a:t>Group advising sessions</a:t>
            </a:r>
            <a:endParaRPr lang="en-US" sz="1240" dirty="0"/>
          </a:p>
          <a:p>
            <a:pPr lvl="3" fontAlgn="base"/>
            <a:r>
              <a:rPr lang="en-US" dirty="0"/>
              <a:t>Drafting emails to professors</a:t>
            </a:r>
            <a:endParaRPr lang="en-US" sz="1240" dirty="0"/>
          </a:p>
          <a:p>
            <a:pPr lvl="3" fontAlgn="base"/>
            <a:r>
              <a:rPr lang="en-US" dirty="0"/>
              <a:t>Creating and fostering CONFIDENCE!</a:t>
            </a:r>
            <a:endParaRPr lang="en-US" sz="1240" dirty="0"/>
          </a:p>
          <a:p>
            <a:pPr lvl="2"/>
            <a:endParaRPr lang="en-US" dirty="0"/>
          </a:p>
        </p:txBody>
      </p:sp>
      <p:pic>
        <p:nvPicPr>
          <p:cNvPr id="1026" name="Picture 2" descr="https://lh3.googleusercontent.com/dzWrgOdun3NL2JjJqewRK-L7NvYU5Eyqa1bQI35cq-pIV7YwJzJe4s0_2JIa3SFsBPI2ZXUDRzjPkdst5AiuBa9iada1UYWml5ftpq5q91RD0txV36isRHLV5smc4Ys5"/>
          <p:cNvPicPr>
            <a:picLocks noChangeAspect="1" noChangeArrowheads="1"/>
          </p:cNvPicPr>
          <p:nvPr/>
        </p:nvPicPr>
        <p:blipFill rotWithShape="1">
          <a:blip r:embed="rId2">
            <a:extLst>
              <a:ext uri="{28A0092B-C50C-407E-A947-70E740481C1C}">
                <a14:useLocalDpi xmlns:a14="http://schemas.microsoft.com/office/drawing/2010/main" val="0"/>
              </a:ext>
            </a:extLst>
          </a:blip>
          <a:srcRect t="39653" b="30347"/>
          <a:stretch/>
        </p:blipFill>
        <p:spPr bwMode="auto">
          <a:xfrm>
            <a:off x="2436812" y="5181600"/>
            <a:ext cx="677333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3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GDB CORE COURSES</a:t>
            </a:r>
            <a:br>
              <a:rPr lang="en-US" dirty="0"/>
            </a:br>
            <a:endParaRPr lang="en-US" dirty="0"/>
          </a:p>
        </p:txBody>
      </p:sp>
      <p:sp>
        <p:nvSpPr>
          <p:cNvPr id="5" name="Rectangle 1"/>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Content Placeholder 1"/>
          <p:cNvSpPr>
            <a:spLocks noGrp="1"/>
          </p:cNvSpPr>
          <p:nvPr>
            <p:ph idx="1"/>
          </p:nvPr>
        </p:nvSpPr>
        <p:spPr>
          <a:xfrm>
            <a:off x="1216026" y="1143000"/>
            <a:ext cx="9753600" cy="4343400"/>
          </a:xfrm>
        </p:spPr>
        <p:txBody>
          <a:bodyPr>
            <a:normAutofit fontScale="25000" lnSpcReduction="20000"/>
          </a:bodyPr>
          <a:lstStyle/>
          <a:p>
            <a:pPr marL="0" indent="0">
              <a:spcBef>
                <a:spcPts val="0"/>
              </a:spcBef>
              <a:buNone/>
            </a:pPr>
            <a:r>
              <a:rPr lang="en-US" sz="6400" b="1" u="sng" dirty="0">
                <a:solidFill>
                  <a:srgbClr val="7F6000"/>
                </a:solidFill>
              </a:rPr>
              <a:t>GDB </a:t>
            </a:r>
            <a:r>
              <a:rPr lang="en-US" sz="6400" b="1" u="sng" dirty="0" smtClean="0">
                <a:solidFill>
                  <a:srgbClr val="7F6000"/>
                </a:solidFill>
              </a:rPr>
              <a:t>Lower </a:t>
            </a:r>
            <a:r>
              <a:rPr lang="en-US" sz="6400" b="1" u="sng" dirty="0">
                <a:solidFill>
                  <a:srgbClr val="7F6000"/>
                </a:solidFill>
              </a:rPr>
              <a:t>D</a:t>
            </a:r>
            <a:r>
              <a:rPr lang="en-US" sz="6400" b="1" u="sng" dirty="0" smtClean="0">
                <a:solidFill>
                  <a:srgbClr val="7F6000"/>
                </a:solidFill>
              </a:rPr>
              <a:t>ivision</a:t>
            </a:r>
            <a:r>
              <a:rPr lang="en-US" sz="6400" dirty="0">
                <a:solidFill>
                  <a:srgbClr val="595959"/>
                </a:solidFill>
              </a:rPr>
              <a:t>:</a:t>
            </a:r>
            <a:endParaRPr lang="en-US" sz="6400" dirty="0"/>
          </a:p>
          <a:p>
            <a:pPr fontAlgn="base"/>
            <a:r>
              <a:rPr lang="en-US" sz="5600" b="1" i="1" dirty="0">
                <a:solidFill>
                  <a:srgbClr val="595959"/>
                </a:solidFill>
              </a:rPr>
              <a:t>GDB 90</a:t>
            </a:r>
            <a:r>
              <a:rPr lang="en-US" sz="5600" dirty="0">
                <a:solidFill>
                  <a:srgbClr val="595959"/>
                </a:solidFill>
              </a:rPr>
              <a:t>: Introduction to Global Disease Biology </a:t>
            </a:r>
            <a:endParaRPr lang="en-US" sz="5600" dirty="0" smtClean="0">
              <a:solidFill>
                <a:srgbClr val="595959"/>
              </a:solidFill>
            </a:endParaRPr>
          </a:p>
          <a:p>
            <a:pPr fontAlgn="base"/>
            <a:r>
              <a:rPr lang="en-US" sz="5600" b="1" i="1" dirty="0" smtClean="0">
                <a:solidFill>
                  <a:srgbClr val="595959"/>
                </a:solidFill>
              </a:rPr>
              <a:t>SAS </a:t>
            </a:r>
            <a:r>
              <a:rPr lang="en-US" sz="5600" b="1" i="1" dirty="0">
                <a:solidFill>
                  <a:srgbClr val="595959"/>
                </a:solidFill>
              </a:rPr>
              <a:t>13</a:t>
            </a:r>
            <a:r>
              <a:rPr lang="en-US" sz="5600" dirty="0">
                <a:solidFill>
                  <a:srgbClr val="595959"/>
                </a:solidFill>
              </a:rPr>
              <a:t>: Disease and Society </a:t>
            </a:r>
            <a:endParaRPr lang="en-US" sz="5600" b="1" i="1" dirty="0">
              <a:solidFill>
                <a:srgbClr val="595959"/>
              </a:solidFill>
            </a:endParaRPr>
          </a:p>
          <a:p>
            <a:pPr marL="45720" indent="0" fontAlgn="base">
              <a:buNone/>
            </a:pPr>
            <a:r>
              <a:rPr lang="en-US" sz="6400" b="1" u="sng" dirty="0" smtClean="0">
                <a:solidFill>
                  <a:srgbClr val="7F6000"/>
                </a:solidFill>
              </a:rPr>
              <a:t>GDB </a:t>
            </a:r>
            <a:r>
              <a:rPr lang="en-US" sz="6400" b="1" u="sng" dirty="0">
                <a:solidFill>
                  <a:srgbClr val="7F6000"/>
                </a:solidFill>
              </a:rPr>
              <a:t>U</a:t>
            </a:r>
            <a:r>
              <a:rPr lang="en-US" sz="6400" b="1" u="sng" dirty="0" smtClean="0">
                <a:solidFill>
                  <a:srgbClr val="7F6000"/>
                </a:solidFill>
              </a:rPr>
              <a:t>pper Division</a:t>
            </a:r>
            <a:r>
              <a:rPr lang="en-US" sz="6400" dirty="0">
                <a:solidFill>
                  <a:srgbClr val="595959"/>
                </a:solidFill>
              </a:rPr>
              <a:t>:</a:t>
            </a:r>
            <a:endParaRPr lang="en-US" sz="6400" dirty="0"/>
          </a:p>
          <a:p>
            <a:pPr fontAlgn="base"/>
            <a:r>
              <a:rPr lang="en-US" sz="5600" b="1" i="1" dirty="0">
                <a:solidFill>
                  <a:srgbClr val="595959"/>
                </a:solidFill>
              </a:rPr>
              <a:t>PMI 129Y</a:t>
            </a:r>
            <a:r>
              <a:rPr lang="en-US" sz="5600" dirty="0">
                <a:solidFill>
                  <a:srgbClr val="595959"/>
                </a:solidFill>
              </a:rPr>
              <a:t>: One Health – Human, Animal, &amp; Environment </a:t>
            </a:r>
            <a:r>
              <a:rPr lang="en-US" sz="5600" dirty="0" smtClean="0">
                <a:solidFill>
                  <a:srgbClr val="595959"/>
                </a:solidFill>
              </a:rPr>
              <a:t>Interfaces</a:t>
            </a:r>
            <a:endParaRPr lang="en-US" sz="5600" b="1" i="1" dirty="0">
              <a:solidFill>
                <a:srgbClr val="595959"/>
              </a:solidFill>
            </a:endParaRPr>
          </a:p>
          <a:p>
            <a:pPr fontAlgn="base"/>
            <a:r>
              <a:rPr lang="en-US" sz="5600" b="1" i="1" dirty="0">
                <a:solidFill>
                  <a:srgbClr val="595959"/>
                </a:solidFill>
              </a:rPr>
              <a:t>VME 158</a:t>
            </a:r>
            <a:r>
              <a:rPr lang="en-US" sz="5600" dirty="0">
                <a:solidFill>
                  <a:srgbClr val="595959"/>
                </a:solidFill>
              </a:rPr>
              <a:t>: Infectious Disease in Ecology &amp; </a:t>
            </a:r>
            <a:r>
              <a:rPr lang="en-US" sz="5600" dirty="0" smtClean="0">
                <a:solidFill>
                  <a:srgbClr val="595959"/>
                </a:solidFill>
              </a:rPr>
              <a:t>Conservation</a:t>
            </a:r>
            <a:endParaRPr lang="en-US" sz="5600" b="1" i="1" dirty="0">
              <a:solidFill>
                <a:srgbClr val="595959"/>
              </a:solidFill>
            </a:endParaRPr>
          </a:p>
          <a:p>
            <a:pPr fontAlgn="base"/>
            <a:r>
              <a:rPr lang="en-US" sz="5600" b="1" i="1" dirty="0">
                <a:solidFill>
                  <a:srgbClr val="595959"/>
                </a:solidFill>
              </a:rPr>
              <a:t>GDB 101</a:t>
            </a:r>
            <a:r>
              <a:rPr lang="en-US" sz="5600" dirty="0">
                <a:solidFill>
                  <a:srgbClr val="595959"/>
                </a:solidFill>
              </a:rPr>
              <a:t>: Epidemiology </a:t>
            </a:r>
            <a:endParaRPr lang="en-US" sz="5600" b="1" i="1" dirty="0">
              <a:solidFill>
                <a:srgbClr val="595959"/>
              </a:solidFill>
            </a:endParaRPr>
          </a:p>
          <a:p>
            <a:pPr fontAlgn="base"/>
            <a:r>
              <a:rPr lang="en-US" sz="5600" b="1" i="1" dirty="0">
                <a:solidFill>
                  <a:srgbClr val="595959"/>
                </a:solidFill>
              </a:rPr>
              <a:t>GDB 102</a:t>
            </a:r>
            <a:r>
              <a:rPr lang="en-US" sz="5600" dirty="0">
                <a:solidFill>
                  <a:srgbClr val="595959"/>
                </a:solidFill>
              </a:rPr>
              <a:t>: Disease Intervention &amp; Policy </a:t>
            </a:r>
            <a:endParaRPr lang="en-US" sz="5600" b="1" i="1" dirty="0">
              <a:solidFill>
                <a:srgbClr val="595959"/>
              </a:solidFill>
            </a:endParaRPr>
          </a:p>
          <a:p>
            <a:pPr marL="0" indent="0">
              <a:buNone/>
            </a:pPr>
            <a:r>
              <a:rPr lang="en-US" sz="6400" b="1" u="sng" dirty="0">
                <a:solidFill>
                  <a:srgbClr val="7F6000"/>
                </a:solidFill>
              </a:rPr>
              <a:t>Pathogen &amp; Disease </a:t>
            </a:r>
            <a:r>
              <a:rPr lang="en-US" sz="6400" b="1" u="sng" dirty="0" smtClean="0">
                <a:solidFill>
                  <a:srgbClr val="7F6000"/>
                </a:solidFill>
              </a:rPr>
              <a:t>Courses</a:t>
            </a:r>
            <a:r>
              <a:rPr lang="en-US" sz="6400" dirty="0">
                <a:solidFill>
                  <a:srgbClr val="595959"/>
                </a:solidFill>
              </a:rPr>
              <a:t>:</a:t>
            </a:r>
            <a:endParaRPr lang="en-US" sz="6400" dirty="0"/>
          </a:p>
          <a:p>
            <a:pPr fontAlgn="base"/>
            <a:r>
              <a:rPr lang="en-US" sz="5600" b="1" i="1" dirty="0">
                <a:solidFill>
                  <a:srgbClr val="595959"/>
                </a:solidFill>
              </a:rPr>
              <a:t>PLP 120</a:t>
            </a:r>
            <a:r>
              <a:rPr lang="en-US" sz="5600" dirty="0">
                <a:solidFill>
                  <a:srgbClr val="595959"/>
                </a:solidFill>
              </a:rPr>
              <a:t>: Introduction to Plant Pathology</a:t>
            </a:r>
            <a:endParaRPr lang="en-US" sz="5600" b="1" i="1" dirty="0">
              <a:solidFill>
                <a:srgbClr val="595959"/>
              </a:solidFill>
            </a:endParaRPr>
          </a:p>
          <a:p>
            <a:pPr fontAlgn="base"/>
            <a:r>
              <a:rPr lang="en-US" sz="5600" b="1" i="1" dirty="0">
                <a:solidFill>
                  <a:srgbClr val="595959"/>
                </a:solidFill>
              </a:rPr>
              <a:t>PLP 130</a:t>
            </a:r>
            <a:r>
              <a:rPr lang="en-US" sz="5600" dirty="0">
                <a:solidFill>
                  <a:srgbClr val="595959"/>
                </a:solidFill>
              </a:rPr>
              <a:t>: Fungal Disease and Biology</a:t>
            </a:r>
            <a:endParaRPr lang="en-US" sz="5600" b="1" i="1" dirty="0">
              <a:solidFill>
                <a:srgbClr val="595959"/>
              </a:solidFill>
            </a:endParaRPr>
          </a:p>
          <a:p>
            <a:pPr fontAlgn="base"/>
            <a:r>
              <a:rPr lang="en-US" sz="5600" b="1" i="1" dirty="0">
                <a:solidFill>
                  <a:srgbClr val="595959"/>
                </a:solidFill>
              </a:rPr>
              <a:t>MIC 162</a:t>
            </a:r>
            <a:r>
              <a:rPr lang="en-US" sz="5600" dirty="0">
                <a:solidFill>
                  <a:srgbClr val="595959"/>
                </a:solidFill>
              </a:rPr>
              <a:t>: General Virology</a:t>
            </a:r>
            <a:br>
              <a:rPr lang="en-US" sz="5600" dirty="0">
                <a:solidFill>
                  <a:srgbClr val="595959"/>
                </a:solidFill>
              </a:rPr>
            </a:br>
            <a:r>
              <a:rPr lang="en-US" sz="5600" dirty="0">
                <a:solidFill>
                  <a:srgbClr val="595959"/>
                </a:solidFill>
              </a:rPr>
              <a:t>or </a:t>
            </a:r>
            <a:r>
              <a:rPr lang="en-US" sz="5600" b="1" i="1" dirty="0">
                <a:solidFill>
                  <a:srgbClr val="595959"/>
                </a:solidFill>
              </a:rPr>
              <a:t>PMI 128</a:t>
            </a:r>
            <a:r>
              <a:rPr lang="en-US" sz="5600" dirty="0">
                <a:solidFill>
                  <a:srgbClr val="595959"/>
                </a:solidFill>
              </a:rPr>
              <a:t>: Biology of Animal Viruses</a:t>
            </a:r>
            <a:endParaRPr lang="en-US" sz="5600" b="1" i="1" dirty="0">
              <a:solidFill>
                <a:srgbClr val="595959"/>
              </a:solidFill>
            </a:endParaRPr>
          </a:p>
          <a:p>
            <a:pPr fontAlgn="base"/>
            <a:r>
              <a:rPr lang="en-US" sz="5600" b="1" i="1" dirty="0">
                <a:solidFill>
                  <a:srgbClr val="595959"/>
                </a:solidFill>
              </a:rPr>
              <a:t>PMI 127</a:t>
            </a:r>
            <a:r>
              <a:rPr lang="en-US" sz="5600" dirty="0">
                <a:solidFill>
                  <a:srgbClr val="595959"/>
                </a:solidFill>
              </a:rPr>
              <a:t>: Medical Bacteria and Fungi</a:t>
            </a:r>
            <a:endParaRPr lang="en-US" sz="5600" b="1" i="1" dirty="0">
              <a:solidFill>
                <a:srgbClr val="595959"/>
              </a:solidFill>
            </a:endParaRPr>
          </a:p>
          <a:p>
            <a:endParaRPr lang="en-US" dirty="0"/>
          </a:p>
        </p:txBody>
      </p:sp>
      <p:sp>
        <p:nvSpPr>
          <p:cNvPr id="7" name="Rectangle 6"/>
          <p:cNvSpPr/>
          <p:nvPr/>
        </p:nvSpPr>
        <p:spPr>
          <a:xfrm>
            <a:off x="5408612" y="4572000"/>
            <a:ext cx="6092825" cy="1415772"/>
          </a:xfrm>
          <a:prstGeom prst="rect">
            <a:avLst/>
          </a:prstGeom>
        </p:spPr>
        <p:txBody>
          <a:bodyPr>
            <a:spAutoFit/>
          </a:bodyPr>
          <a:lstStyle/>
          <a:p>
            <a:pPr fontAlgn="base">
              <a:buFont typeface="Arial" panose="020B0604020202020204" pitchFamily="34" charset="0"/>
              <a:buChar char="•"/>
            </a:pPr>
            <a:r>
              <a:rPr lang="en-US" sz="1400" b="1" i="1" dirty="0">
                <a:solidFill>
                  <a:srgbClr val="595959"/>
                </a:solidFill>
              </a:rPr>
              <a:t>ENT 153</a:t>
            </a:r>
            <a:r>
              <a:rPr lang="en-US" sz="1400" dirty="0">
                <a:solidFill>
                  <a:srgbClr val="595959"/>
                </a:solidFill>
              </a:rPr>
              <a:t>: Medical Entomology</a:t>
            </a:r>
            <a:endParaRPr lang="en-US" sz="1400" b="1" i="1" dirty="0">
              <a:solidFill>
                <a:srgbClr val="595959"/>
              </a:solidFill>
            </a:endParaRPr>
          </a:p>
          <a:p>
            <a:pPr fontAlgn="base">
              <a:spcBef>
                <a:spcPts val="1800"/>
              </a:spcBef>
              <a:buFont typeface="Arial" panose="020B0604020202020204" pitchFamily="34" charset="0"/>
              <a:buChar char="•"/>
            </a:pPr>
            <a:r>
              <a:rPr lang="en-US" sz="1400" b="1" i="1" dirty="0">
                <a:solidFill>
                  <a:srgbClr val="595959"/>
                </a:solidFill>
              </a:rPr>
              <a:t>ENT 156</a:t>
            </a:r>
            <a:r>
              <a:rPr lang="en-US" sz="1400" dirty="0">
                <a:solidFill>
                  <a:srgbClr val="595959"/>
                </a:solidFill>
              </a:rPr>
              <a:t>: Biology of </a:t>
            </a:r>
            <a:r>
              <a:rPr lang="en-US" sz="1400" dirty="0" smtClean="0">
                <a:solidFill>
                  <a:srgbClr val="595959"/>
                </a:solidFill>
              </a:rPr>
              <a:t>Parasitism</a:t>
            </a:r>
            <a:endParaRPr lang="en-US" sz="1400" dirty="0">
              <a:solidFill>
                <a:srgbClr val="595959"/>
              </a:solidFill>
            </a:endParaRPr>
          </a:p>
          <a:p>
            <a:pPr fontAlgn="base">
              <a:spcBef>
                <a:spcPts val="1800"/>
              </a:spcBef>
              <a:buFont typeface="Arial" panose="020B0604020202020204" pitchFamily="34" charset="0"/>
              <a:buChar char="•"/>
            </a:pPr>
            <a:r>
              <a:rPr lang="en-US" sz="1400" b="1" i="1" dirty="0" smtClean="0">
                <a:solidFill>
                  <a:srgbClr val="595959"/>
                </a:solidFill>
              </a:rPr>
              <a:t>GDB </a:t>
            </a:r>
            <a:r>
              <a:rPr lang="en-US" sz="1400" b="1" i="1" dirty="0">
                <a:solidFill>
                  <a:srgbClr val="595959"/>
                </a:solidFill>
              </a:rPr>
              <a:t>103</a:t>
            </a:r>
            <a:r>
              <a:rPr lang="en-US" sz="1400" dirty="0">
                <a:solidFill>
                  <a:srgbClr val="595959"/>
                </a:solidFill>
              </a:rPr>
              <a:t>: The Microbiome of People, </a:t>
            </a:r>
            <a:br>
              <a:rPr lang="en-US" sz="1400" dirty="0">
                <a:solidFill>
                  <a:srgbClr val="595959"/>
                </a:solidFill>
              </a:rPr>
            </a:br>
            <a:r>
              <a:rPr lang="en-US" sz="1400" dirty="0">
                <a:solidFill>
                  <a:srgbClr val="595959"/>
                </a:solidFill>
              </a:rPr>
              <a:t>Animals, and Plants </a:t>
            </a:r>
            <a:endParaRPr lang="en-US" sz="1400" dirty="0">
              <a:solidFill>
                <a:prstClr val="black"/>
              </a:solidFill>
            </a:endParaRPr>
          </a:p>
        </p:txBody>
      </p:sp>
      <p:pic>
        <p:nvPicPr>
          <p:cNvPr id="1026" name="Picture 2" descr="https://lh5.googleusercontent.com/jcky7kTPi6P_HRbF1wzcsscNYNC-OgZPC_mdPK__qdn4Xpje6cWbzalzFfvSftZ4Sayq0Y33h3AaiVFTcBM9WINyc3zvHjZzOd5-Au7M10gVDJVZAMp2UfRSkTTZQq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6625">
            <a:off x="6516399" y="1150441"/>
            <a:ext cx="4789655" cy="239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Required Coursework</a:t>
            </a:r>
            <a:endParaRPr lang="en-US" dirty="0"/>
          </a:p>
        </p:txBody>
      </p:sp>
      <p:sp>
        <p:nvSpPr>
          <p:cNvPr id="3" name="Content Placeholder 2"/>
          <p:cNvSpPr>
            <a:spLocks noGrp="1"/>
          </p:cNvSpPr>
          <p:nvPr>
            <p:ph idx="1"/>
          </p:nvPr>
        </p:nvSpPr>
        <p:spPr/>
        <p:txBody>
          <a:bodyPr>
            <a:noAutofit/>
          </a:bodyPr>
          <a:lstStyle/>
          <a:p>
            <a:pPr marL="0" lvl="0" indent="0">
              <a:spcBef>
                <a:spcPts val="0"/>
              </a:spcBef>
              <a:buClr>
                <a:srgbClr val="5B9BD5">
                  <a:lumMod val="50000"/>
                </a:srgbClr>
              </a:buClr>
              <a:buNone/>
            </a:pPr>
            <a:r>
              <a:rPr lang="en-US" sz="1400" b="1" u="sng" dirty="0" smtClean="0">
                <a:solidFill>
                  <a:srgbClr val="7F6000"/>
                </a:solidFill>
              </a:rPr>
              <a:t>Lower </a:t>
            </a:r>
            <a:r>
              <a:rPr lang="en-US" sz="1400" b="1" u="sng" dirty="0">
                <a:solidFill>
                  <a:srgbClr val="7F6000"/>
                </a:solidFill>
              </a:rPr>
              <a:t>Division</a:t>
            </a:r>
            <a:r>
              <a:rPr lang="en-US" sz="1400" dirty="0">
                <a:solidFill>
                  <a:srgbClr val="595959"/>
                </a:solidFill>
              </a:rPr>
              <a:t>:</a:t>
            </a:r>
            <a:endParaRPr lang="en-US" sz="1400" dirty="0">
              <a:solidFill>
                <a:prstClr val="black"/>
              </a:solidFill>
            </a:endParaRPr>
          </a:p>
          <a:p>
            <a:pPr lvl="0" fontAlgn="base">
              <a:buClr>
                <a:srgbClr val="5B9BD5">
                  <a:lumMod val="50000"/>
                </a:srgbClr>
              </a:buClr>
            </a:pPr>
            <a:r>
              <a:rPr lang="en-US" sz="1400" b="1" i="1" dirty="0" smtClean="0">
                <a:solidFill>
                  <a:srgbClr val="595959"/>
                </a:solidFill>
              </a:rPr>
              <a:t>CHE 2A-C</a:t>
            </a:r>
            <a:r>
              <a:rPr lang="en-US" sz="1400" i="1" dirty="0" smtClean="0">
                <a:solidFill>
                  <a:srgbClr val="595959"/>
                </a:solidFill>
              </a:rPr>
              <a:t>: </a:t>
            </a:r>
            <a:r>
              <a:rPr lang="en-US" sz="1400" dirty="0" smtClean="0">
                <a:solidFill>
                  <a:srgbClr val="595959"/>
                </a:solidFill>
              </a:rPr>
              <a:t>General Chemistry</a:t>
            </a:r>
          </a:p>
          <a:p>
            <a:pPr lvl="0" fontAlgn="base">
              <a:buClr>
                <a:srgbClr val="5B9BD5">
                  <a:lumMod val="50000"/>
                </a:srgbClr>
              </a:buClr>
            </a:pPr>
            <a:r>
              <a:rPr lang="en-US" sz="1400" b="1" i="1" dirty="0" smtClean="0">
                <a:solidFill>
                  <a:srgbClr val="595959"/>
                </a:solidFill>
              </a:rPr>
              <a:t>CHE 8A-C (or CHE 118A-C): </a:t>
            </a:r>
            <a:r>
              <a:rPr lang="en-US" sz="1400" dirty="0" smtClean="0">
                <a:solidFill>
                  <a:srgbClr val="595959"/>
                </a:solidFill>
              </a:rPr>
              <a:t>Organic chemistry course of your choice</a:t>
            </a:r>
          </a:p>
          <a:p>
            <a:pPr lvl="0" fontAlgn="base">
              <a:buClr>
                <a:srgbClr val="5B9BD5">
                  <a:lumMod val="50000"/>
                </a:srgbClr>
              </a:buClr>
            </a:pPr>
            <a:r>
              <a:rPr lang="en-US" sz="1400" b="1" i="1" dirty="0" smtClean="0">
                <a:solidFill>
                  <a:srgbClr val="595959"/>
                </a:solidFill>
              </a:rPr>
              <a:t>BIS 2A-C: </a:t>
            </a:r>
            <a:r>
              <a:rPr lang="en-US" sz="1400" dirty="0" smtClean="0">
                <a:solidFill>
                  <a:srgbClr val="595959"/>
                </a:solidFill>
              </a:rPr>
              <a:t>Introduction to Biology</a:t>
            </a:r>
          </a:p>
          <a:p>
            <a:pPr lvl="0" fontAlgn="base">
              <a:buClr>
                <a:srgbClr val="5B9BD5">
                  <a:lumMod val="50000"/>
                </a:srgbClr>
              </a:buClr>
            </a:pPr>
            <a:r>
              <a:rPr lang="en-US" sz="1400" b="1" i="1" dirty="0" smtClean="0">
                <a:solidFill>
                  <a:srgbClr val="595959"/>
                </a:solidFill>
              </a:rPr>
              <a:t>PHY 7A-B</a:t>
            </a:r>
            <a:r>
              <a:rPr lang="en-US" sz="1400" dirty="0" smtClean="0">
                <a:solidFill>
                  <a:srgbClr val="595959"/>
                </a:solidFill>
              </a:rPr>
              <a:t>: General Physics</a:t>
            </a:r>
          </a:p>
          <a:p>
            <a:pPr lvl="0" fontAlgn="base">
              <a:buClr>
                <a:srgbClr val="5B9BD5">
                  <a:lumMod val="50000"/>
                </a:srgbClr>
              </a:buClr>
            </a:pPr>
            <a:r>
              <a:rPr lang="en-US" sz="1400" b="1" i="1" dirty="0" smtClean="0">
                <a:solidFill>
                  <a:srgbClr val="595959"/>
                </a:solidFill>
              </a:rPr>
              <a:t>MAT 17A-C</a:t>
            </a:r>
            <a:r>
              <a:rPr lang="en-US" sz="1400" dirty="0" smtClean="0">
                <a:solidFill>
                  <a:srgbClr val="595959"/>
                </a:solidFill>
              </a:rPr>
              <a:t>: Calculus for Biology and Medicine</a:t>
            </a:r>
          </a:p>
          <a:p>
            <a:pPr lvl="0" fontAlgn="base">
              <a:buClr>
                <a:srgbClr val="5B9BD5">
                  <a:lumMod val="50000"/>
                </a:srgbClr>
              </a:buClr>
            </a:pPr>
            <a:r>
              <a:rPr lang="en-US" sz="1400" b="1" i="1" dirty="0" smtClean="0">
                <a:solidFill>
                  <a:srgbClr val="595959"/>
                </a:solidFill>
              </a:rPr>
              <a:t>STA 13 (or STA 100 or PLS 120)</a:t>
            </a:r>
            <a:r>
              <a:rPr lang="en-US" sz="1400" dirty="0" smtClean="0">
                <a:solidFill>
                  <a:srgbClr val="595959"/>
                </a:solidFill>
              </a:rPr>
              <a:t>: Statistics course of your choice</a:t>
            </a:r>
            <a:endParaRPr lang="en-US" sz="1400" dirty="0">
              <a:solidFill>
                <a:srgbClr val="595959"/>
              </a:solidFill>
            </a:endParaRPr>
          </a:p>
          <a:p>
            <a:pPr marL="45720" lvl="0" indent="0" fontAlgn="base">
              <a:buClr>
                <a:srgbClr val="5B9BD5">
                  <a:lumMod val="50000"/>
                </a:srgbClr>
              </a:buClr>
              <a:buNone/>
            </a:pPr>
            <a:r>
              <a:rPr lang="en-US" sz="1400" b="1" u="sng" dirty="0" smtClean="0">
                <a:solidFill>
                  <a:srgbClr val="7F6000"/>
                </a:solidFill>
              </a:rPr>
              <a:t>Upper </a:t>
            </a:r>
            <a:r>
              <a:rPr lang="en-US" sz="1400" b="1" u="sng" dirty="0">
                <a:solidFill>
                  <a:srgbClr val="7F6000"/>
                </a:solidFill>
              </a:rPr>
              <a:t>Division</a:t>
            </a:r>
            <a:r>
              <a:rPr lang="en-US" sz="1400" dirty="0">
                <a:solidFill>
                  <a:srgbClr val="595959"/>
                </a:solidFill>
              </a:rPr>
              <a:t>:</a:t>
            </a:r>
            <a:endParaRPr lang="en-US" sz="1400" dirty="0">
              <a:solidFill>
                <a:prstClr val="black"/>
              </a:solidFill>
            </a:endParaRPr>
          </a:p>
          <a:p>
            <a:pPr lvl="0" fontAlgn="base">
              <a:buClr>
                <a:srgbClr val="5B9BD5">
                  <a:lumMod val="50000"/>
                </a:srgbClr>
              </a:buClr>
            </a:pPr>
            <a:r>
              <a:rPr lang="en-US" sz="1400" b="1" i="1" dirty="0" smtClean="0">
                <a:solidFill>
                  <a:srgbClr val="595959"/>
                </a:solidFill>
              </a:rPr>
              <a:t>BIS 101</a:t>
            </a:r>
            <a:r>
              <a:rPr lang="en-US" sz="1400" dirty="0" smtClean="0">
                <a:solidFill>
                  <a:srgbClr val="595959"/>
                </a:solidFill>
              </a:rPr>
              <a:t>: Genes and Gene Expression</a:t>
            </a:r>
          </a:p>
          <a:p>
            <a:pPr lvl="0" fontAlgn="base">
              <a:buClr>
                <a:srgbClr val="5B9BD5">
                  <a:lumMod val="50000"/>
                </a:srgbClr>
              </a:buClr>
            </a:pPr>
            <a:r>
              <a:rPr lang="en-US" sz="1400" b="1" i="1" dirty="0" smtClean="0">
                <a:solidFill>
                  <a:srgbClr val="595959"/>
                </a:solidFill>
              </a:rPr>
              <a:t>BIS 105 (or BIS 102-3): </a:t>
            </a:r>
            <a:r>
              <a:rPr lang="en-US" sz="1400" i="1" dirty="0" smtClean="0">
                <a:solidFill>
                  <a:srgbClr val="595959"/>
                </a:solidFill>
              </a:rPr>
              <a:t>Biochemistry course of your choice</a:t>
            </a:r>
          </a:p>
          <a:p>
            <a:pPr lvl="0" fontAlgn="base">
              <a:buClr>
                <a:srgbClr val="5B9BD5">
                  <a:lumMod val="50000"/>
                </a:srgbClr>
              </a:buClr>
            </a:pPr>
            <a:r>
              <a:rPr lang="en-US" sz="1400" b="1" i="1" dirty="0" smtClean="0">
                <a:solidFill>
                  <a:srgbClr val="595959"/>
                </a:solidFill>
              </a:rPr>
              <a:t>EVE 100: </a:t>
            </a:r>
            <a:r>
              <a:rPr lang="en-US" sz="1400" i="1" dirty="0" smtClean="0">
                <a:solidFill>
                  <a:srgbClr val="595959"/>
                </a:solidFill>
              </a:rPr>
              <a:t>Introduction to Evolution</a:t>
            </a:r>
          </a:p>
          <a:p>
            <a:pPr lvl="0" fontAlgn="base">
              <a:buClr>
                <a:srgbClr val="5B9BD5">
                  <a:lumMod val="50000"/>
                </a:srgbClr>
              </a:buClr>
            </a:pPr>
            <a:r>
              <a:rPr lang="en-US" sz="1400" b="1" i="1" dirty="0" smtClean="0">
                <a:solidFill>
                  <a:srgbClr val="595959"/>
                </a:solidFill>
              </a:rPr>
              <a:t>Mic 102-103L:</a:t>
            </a:r>
            <a:r>
              <a:rPr lang="en-US" sz="1400" i="1" dirty="0" smtClean="0">
                <a:solidFill>
                  <a:srgbClr val="595959"/>
                </a:solidFill>
              </a:rPr>
              <a:t> Introduction to Microbiology and Lab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2159869"/>
            <a:ext cx="3505202" cy="3681262"/>
          </a:xfrm>
          <a:prstGeom prst="rect">
            <a:avLst/>
          </a:prstGeom>
        </p:spPr>
      </p:pic>
    </p:spTree>
    <p:extLst>
      <p:ext uri="{BB962C8B-B14F-4D97-AF65-F5344CB8AC3E}">
        <p14:creationId xmlns:p14="http://schemas.microsoft.com/office/powerpoint/2010/main" val="393044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Tests</a:t>
            </a:r>
            <a:endParaRPr lang="en-US" dirty="0"/>
          </a:p>
        </p:txBody>
      </p:sp>
      <p:sp>
        <p:nvSpPr>
          <p:cNvPr id="3" name="Content Placeholder 2"/>
          <p:cNvSpPr>
            <a:spLocks noGrp="1"/>
          </p:cNvSpPr>
          <p:nvPr>
            <p:ph idx="1"/>
          </p:nvPr>
        </p:nvSpPr>
        <p:spPr>
          <a:xfrm>
            <a:off x="1217614" y="1828800"/>
            <a:ext cx="9753600" cy="4648200"/>
          </a:xfrm>
        </p:spPr>
        <p:txBody>
          <a:bodyPr>
            <a:normAutofit fontScale="70000" lnSpcReduction="20000"/>
          </a:bodyPr>
          <a:lstStyle/>
          <a:p>
            <a:r>
              <a:rPr lang="en-US" dirty="0" smtClean="0"/>
              <a:t>Placement tests are </a:t>
            </a:r>
            <a:r>
              <a:rPr lang="en-US" dirty="0" smtClean="0"/>
              <a:t>mandatory if you are </a:t>
            </a:r>
            <a:r>
              <a:rPr lang="en-US" u="sng" dirty="0" smtClean="0"/>
              <a:t>starting</a:t>
            </a:r>
            <a:r>
              <a:rPr lang="en-US" dirty="0" smtClean="0"/>
              <a:t> the MAT 16, 17, or 21 series, or the CHE 2 series.</a:t>
            </a:r>
          </a:p>
          <a:p>
            <a:pPr lvl="1"/>
            <a:r>
              <a:rPr lang="en-US" dirty="0" smtClean="0"/>
              <a:t>This means, if you have never taken calculus or inorganic chemistry, you will have to take the placement tests for these courses. </a:t>
            </a:r>
          </a:p>
          <a:p>
            <a:pPr lvl="1"/>
            <a:r>
              <a:rPr lang="en-US" b="1" u="sng" dirty="0" smtClean="0"/>
              <a:t>NOTE</a:t>
            </a:r>
            <a:r>
              <a:rPr lang="en-US" dirty="0" smtClean="0"/>
              <a:t>: If you have already taken the equivalent of MAT 16, 17, or 21A or CHE 2A, no placement test is needed. </a:t>
            </a:r>
            <a:endParaRPr lang="en-US" dirty="0"/>
          </a:p>
          <a:p>
            <a:r>
              <a:rPr lang="en-US" dirty="0" smtClean="0"/>
              <a:t>Chemistry </a:t>
            </a:r>
            <a:r>
              <a:rPr lang="en-US" dirty="0"/>
              <a:t>Placement </a:t>
            </a:r>
            <a:r>
              <a:rPr lang="en-US" dirty="0" smtClean="0"/>
              <a:t>Requirement</a:t>
            </a:r>
          </a:p>
          <a:p>
            <a:pPr lvl="1"/>
            <a:r>
              <a:rPr lang="en-US" b="1" i="1" dirty="0" smtClean="0"/>
              <a:t>CHE 2A: </a:t>
            </a:r>
            <a:r>
              <a:rPr lang="en-US" i="1" dirty="0" smtClean="0"/>
              <a:t>Score </a:t>
            </a:r>
            <a:r>
              <a:rPr lang="en-US" i="1" dirty="0"/>
              <a:t>of 24+ </a:t>
            </a:r>
            <a:endParaRPr lang="en-US" i="1" dirty="0" smtClean="0"/>
          </a:p>
          <a:p>
            <a:pPr lvl="1"/>
            <a:r>
              <a:rPr lang="en-US" b="1" i="1" dirty="0" smtClean="0"/>
              <a:t>CHE </a:t>
            </a:r>
            <a:r>
              <a:rPr lang="en-US" b="1" i="1" dirty="0"/>
              <a:t>2AH (</a:t>
            </a:r>
            <a:r>
              <a:rPr lang="en-US" b="1" i="1" dirty="0" smtClean="0"/>
              <a:t>Honors): </a:t>
            </a:r>
            <a:r>
              <a:rPr lang="en-US" i="1" dirty="0" smtClean="0"/>
              <a:t>Score </a:t>
            </a:r>
            <a:r>
              <a:rPr lang="en-US" i="1" dirty="0"/>
              <a:t>of </a:t>
            </a:r>
            <a:r>
              <a:rPr lang="en-US" i="1" dirty="0" smtClean="0"/>
              <a:t>33+</a:t>
            </a:r>
          </a:p>
          <a:p>
            <a:pPr lvl="1"/>
            <a:r>
              <a:rPr lang="en-US" dirty="0">
                <a:hlinkClick r:id="rId2"/>
              </a:rPr>
              <a:t>https://chemistry.ucdavis.edu/undergraduate/general-chemistry-series/chemistry-placement-requirements/fall-2019</a:t>
            </a:r>
            <a:endParaRPr lang="en-US" i="1" dirty="0" smtClean="0"/>
          </a:p>
          <a:p>
            <a:pPr lvl="1"/>
            <a:endParaRPr lang="en-US" i="1" dirty="0"/>
          </a:p>
          <a:p>
            <a:pPr lvl="0">
              <a:buClr>
                <a:srgbClr val="5B9BD5">
                  <a:lumMod val="50000"/>
                </a:srgbClr>
              </a:buClr>
            </a:pPr>
            <a:r>
              <a:rPr lang="en-US" dirty="0">
                <a:solidFill>
                  <a:prstClr val="black"/>
                </a:solidFill>
              </a:rPr>
              <a:t>Math Placement </a:t>
            </a:r>
            <a:r>
              <a:rPr lang="en-US" dirty="0" smtClean="0">
                <a:solidFill>
                  <a:prstClr val="black"/>
                </a:solidFill>
              </a:rPr>
              <a:t>Exam</a:t>
            </a:r>
          </a:p>
          <a:p>
            <a:pPr lvl="1">
              <a:buClr>
                <a:srgbClr val="5B9BD5">
                  <a:lumMod val="50000"/>
                </a:srgbClr>
              </a:buClr>
            </a:pPr>
            <a:r>
              <a:rPr lang="en-US" b="1" i="1" dirty="0">
                <a:solidFill>
                  <a:prstClr val="black"/>
                </a:solidFill>
              </a:rPr>
              <a:t>MAT </a:t>
            </a:r>
            <a:r>
              <a:rPr lang="en-US" b="1" i="1" dirty="0" smtClean="0">
                <a:solidFill>
                  <a:prstClr val="black"/>
                </a:solidFill>
              </a:rPr>
              <a:t>17A: </a:t>
            </a:r>
            <a:r>
              <a:rPr lang="en-US" dirty="0" smtClean="0">
                <a:solidFill>
                  <a:prstClr val="black"/>
                </a:solidFill>
              </a:rPr>
              <a:t>Score of 30+ with Trigonometry Sub-Score of 2+</a:t>
            </a:r>
          </a:p>
          <a:p>
            <a:pPr lvl="1">
              <a:buClr>
                <a:srgbClr val="5B9BD5">
                  <a:lumMod val="50000"/>
                </a:srgbClr>
              </a:buClr>
            </a:pPr>
            <a:r>
              <a:rPr lang="en-US" dirty="0">
                <a:hlinkClick r:id="rId3"/>
              </a:rPr>
              <a:t>https://www.math.ucdavis.edu/undergrad/math_placement</a:t>
            </a:r>
            <a:endParaRPr lang="en-US" dirty="0" smtClean="0">
              <a:solidFill>
                <a:prstClr val="black"/>
              </a:solidFill>
            </a:endParaRPr>
          </a:p>
          <a:p>
            <a:pPr lvl="1">
              <a:buClr>
                <a:srgbClr val="5B9BD5">
                  <a:lumMod val="50000"/>
                </a:srgbClr>
              </a:buClr>
            </a:pPr>
            <a:endParaRPr lang="en-US" dirty="0">
              <a:solidFill>
                <a:prstClr val="black"/>
              </a:solidFill>
            </a:endParaRPr>
          </a:p>
          <a:p>
            <a:pPr lvl="1">
              <a:buClr>
                <a:srgbClr val="5B9BD5">
                  <a:lumMod val="50000"/>
                </a:srgbClr>
              </a:buClr>
            </a:pPr>
            <a:r>
              <a:rPr lang="en-US" dirty="0" smtClean="0">
                <a:solidFill>
                  <a:prstClr val="black"/>
                </a:solidFill>
              </a:rPr>
              <a:t>Please be sure to take your tests long before it comes time to register for courses and take these tests seriously as they directly determine the courses that you will be permitted to enroll in</a:t>
            </a:r>
            <a:endParaRPr lang="en-US" dirty="0">
              <a:solidFill>
                <a:prstClr val="black"/>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212" y="228600"/>
            <a:ext cx="1839517" cy="1288066"/>
          </a:xfrm>
          <a:prstGeom prst="rect">
            <a:avLst/>
          </a:prstGeom>
        </p:spPr>
      </p:pic>
    </p:spTree>
    <p:extLst>
      <p:ext uri="{BB962C8B-B14F-4D97-AF65-F5344CB8AC3E}">
        <p14:creationId xmlns:p14="http://schemas.microsoft.com/office/powerpoint/2010/main" val="42407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electives</a:t>
            </a:r>
            <a:endParaRPr lang="en-US" dirty="0"/>
          </a:p>
        </p:txBody>
      </p:sp>
      <p:sp>
        <p:nvSpPr>
          <p:cNvPr id="3" name="Content Placeholder 2"/>
          <p:cNvSpPr>
            <a:spLocks noGrp="1"/>
          </p:cNvSpPr>
          <p:nvPr>
            <p:ph idx="1"/>
          </p:nvPr>
        </p:nvSpPr>
        <p:spPr/>
        <p:txBody>
          <a:bodyPr/>
          <a:lstStyle/>
          <a:p>
            <a:r>
              <a:rPr lang="en-US" dirty="0" smtClean="0"/>
              <a:t>At least 25 units of other classes of your choice! More on this later on in the orientation presentations.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3810000"/>
            <a:ext cx="10158484" cy="2133600"/>
          </a:xfrm>
          <a:prstGeom prst="rect">
            <a:avLst/>
          </a:prstGeom>
        </p:spPr>
      </p:pic>
    </p:spTree>
    <p:extLst>
      <p:ext uri="{BB962C8B-B14F-4D97-AF65-F5344CB8AC3E}">
        <p14:creationId xmlns:p14="http://schemas.microsoft.com/office/powerpoint/2010/main" val="111991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education (GE) coursework</a:t>
            </a:r>
            <a:endParaRPr lang="en-US" dirty="0"/>
          </a:p>
        </p:txBody>
      </p:sp>
      <p:sp>
        <p:nvSpPr>
          <p:cNvPr id="6" name="Content Placeholder 5"/>
          <p:cNvSpPr>
            <a:spLocks noGrp="1"/>
          </p:cNvSpPr>
          <p:nvPr>
            <p:ph sz="half" idx="1"/>
          </p:nvPr>
        </p:nvSpPr>
        <p:spPr>
          <a:xfrm>
            <a:off x="6475412" y="1447800"/>
            <a:ext cx="4708734" cy="5257800"/>
          </a:xfrm>
        </p:spPr>
        <p:txBody>
          <a:bodyPr>
            <a:normAutofit fontScale="70000" lnSpcReduction="20000"/>
          </a:bodyPr>
          <a:lstStyle/>
          <a:p>
            <a:r>
              <a:rPr lang="en-US" dirty="0" smtClean="0"/>
              <a:t>GEs </a:t>
            </a:r>
            <a:r>
              <a:rPr lang="en-US" dirty="0" smtClean="0"/>
              <a:t>have </a:t>
            </a:r>
            <a:r>
              <a:rPr lang="en-US" b="1" dirty="0" smtClean="0"/>
              <a:t>2</a:t>
            </a:r>
            <a:r>
              <a:rPr lang="en-US" dirty="0" smtClean="0"/>
              <a:t> main categories:</a:t>
            </a:r>
          </a:p>
          <a:p>
            <a:pPr lvl="1"/>
            <a:r>
              <a:rPr lang="en-US" dirty="0" smtClean="0"/>
              <a:t>1. Topical Breadth (52 units)</a:t>
            </a:r>
          </a:p>
          <a:p>
            <a:pPr lvl="2"/>
            <a:r>
              <a:rPr lang="en-US" dirty="0"/>
              <a:t>Arts and Humanities: 12 to 20 units</a:t>
            </a:r>
          </a:p>
          <a:p>
            <a:pPr lvl="2"/>
            <a:r>
              <a:rPr lang="en-US" dirty="0"/>
              <a:t>Science and Engineering: 12 to 20 units</a:t>
            </a:r>
          </a:p>
          <a:p>
            <a:pPr lvl="2"/>
            <a:r>
              <a:rPr lang="en-US" dirty="0"/>
              <a:t>Social Sciences: 12 to 20 </a:t>
            </a:r>
            <a:r>
              <a:rPr lang="en-US" dirty="0" smtClean="0"/>
              <a:t>units</a:t>
            </a:r>
          </a:p>
          <a:p>
            <a:pPr lvl="1"/>
            <a:r>
              <a:rPr lang="en-US" dirty="0" smtClean="0"/>
              <a:t>2. Core Literacies (35 units)</a:t>
            </a:r>
          </a:p>
          <a:p>
            <a:pPr lvl="1"/>
            <a:r>
              <a:rPr lang="en-US" dirty="0"/>
              <a:t>Literacy with Words and Images: 20 units</a:t>
            </a:r>
          </a:p>
          <a:p>
            <a:pPr lvl="2"/>
            <a:r>
              <a:rPr lang="en-US" dirty="0"/>
              <a:t>a.  English Composition (as specified by your college): 8 units</a:t>
            </a:r>
          </a:p>
          <a:p>
            <a:pPr lvl="2"/>
            <a:r>
              <a:rPr lang="en-US" dirty="0"/>
              <a:t>b.  Writing Experience coursework in your major or in other departments: 6 units</a:t>
            </a:r>
          </a:p>
          <a:p>
            <a:pPr lvl="2"/>
            <a:r>
              <a:rPr lang="en-US" dirty="0"/>
              <a:t>c.  Oral Skills coursework or additional writing experience coursework: 3 units</a:t>
            </a:r>
          </a:p>
          <a:p>
            <a:pPr lvl="2"/>
            <a:r>
              <a:rPr lang="en-US" dirty="0"/>
              <a:t>d.  Visual Literacy coursework: 3 units</a:t>
            </a:r>
          </a:p>
          <a:p>
            <a:pPr lvl="1"/>
            <a:r>
              <a:rPr lang="en-US" dirty="0"/>
              <a:t>Civic and Cultural Literacy: 9 units</a:t>
            </a:r>
          </a:p>
          <a:p>
            <a:pPr lvl="2"/>
            <a:r>
              <a:rPr lang="en-US" dirty="0"/>
              <a:t>a.  American Culture, Governance &amp; History: 3 units*</a:t>
            </a:r>
          </a:p>
          <a:p>
            <a:pPr lvl="2"/>
            <a:r>
              <a:rPr lang="en-US" dirty="0"/>
              <a:t>b.  Domestic Diversity: 3 units*</a:t>
            </a:r>
          </a:p>
          <a:p>
            <a:pPr lvl="2"/>
            <a:r>
              <a:rPr lang="en-US" dirty="0"/>
              <a:t>c.  World Cultures: 3 units*</a:t>
            </a:r>
          </a:p>
          <a:p>
            <a:pPr lvl="1"/>
            <a:r>
              <a:rPr lang="en-US" dirty="0"/>
              <a:t>Quantitative Literacy: 3 units</a:t>
            </a:r>
          </a:p>
          <a:p>
            <a:pPr lvl="1"/>
            <a:r>
              <a:rPr lang="en-US" dirty="0"/>
              <a:t>Scientific Literacy: 3 </a:t>
            </a:r>
            <a:r>
              <a:rPr lang="en-US" dirty="0" smtClean="0"/>
              <a:t>unit</a:t>
            </a:r>
          </a:p>
          <a:p>
            <a:r>
              <a:rPr lang="en-US" dirty="0" smtClean="0"/>
              <a:t>See the video for more! Also, remember that the CA&amp;ES Dean’s office is your go-to for all things GE!</a:t>
            </a:r>
            <a:endParaRPr lang="en-US" dirty="0"/>
          </a:p>
        </p:txBody>
      </p:sp>
      <p:pic>
        <p:nvPicPr>
          <p:cNvPr id="7" name="RVHWg_7Ei74"/>
          <p:cNvPicPr>
            <a:picLocks noGrp="1" noRot="1" noChangeAspect="1"/>
          </p:cNvPicPr>
          <p:nvPr>
            <p:ph sz="half" idx="2"/>
            <a:videoFile r:link="rId1"/>
          </p:nvPr>
        </p:nvPicPr>
        <p:blipFill>
          <a:blip r:embed="rId4"/>
          <a:stretch>
            <a:fillRect/>
          </a:stretch>
        </p:blipFill>
        <p:spPr>
          <a:xfrm>
            <a:off x="1226323" y="3531777"/>
            <a:ext cx="4572000" cy="2571750"/>
          </a:xfrm>
          <a:prstGeom prst="rect">
            <a:avLst/>
          </a:prstGeom>
        </p:spPr>
      </p:pic>
      <p:sp>
        <p:nvSpPr>
          <p:cNvPr id="2" name="TextBox 1"/>
          <p:cNvSpPr txBox="1"/>
          <p:nvPr/>
        </p:nvSpPr>
        <p:spPr>
          <a:xfrm>
            <a:off x="1217614" y="1828800"/>
            <a:ext cx="4463322" cy="1717393"/>
          </a:xfrm>
          <a:prstGeom prst="rect">
            <a:avLst/>
          </a:prstGeom>
          <a:noFill/>
          <a:ln>
            <a:solidFill>
              <a:schemeClr val="bg2"/>
            </a:solidFill>
          </a:ln>
        </p:spPr>
        <p:txBody>
          <a:bodyPr wrap="square" rtlCol="0">
            <a:spAutoFit/>
          </a:bodyPr>
          <a:lstStyle/>
          <a:p>
            <a:r>
              <a:rPr lang="en-US" sz="1400" dirty="0"/>
              <a:t>Did you IGETC?</a:t>
            </a:r>
          </a:p>
          <a:p>
            <a:pPr lvl="1"/>
            <a:r>
              <a:rPr lang="en-US" sz="1400" dirty="0"/>
              <a:t>If </a:t>
            </a:r>
            <a:r>
              <a:rPr lang="en-US" sz="1400" b="1" dirty="0"/>
              <a:t>yes</a:t>
            </a:r>
            <a:r>
              <a:rPr lang="en-US" sz="1400" dirty="0"/>
              <a:t>, you’re all set! Just make sure that the college has received your IGETC paperwork</a:t>
            </a:r>
          </a:p>
          <a:p>
            <a:pPr lvl="2"/>
            <a:r>
              <a:rPr lang="en-US" sz="1400" dirty="0"/>
              <a:t>You can check via </a:t>
            </a:r>
            <a:r>
              <a:rPr lang="en-US" sz="1400" dirty="0">
                <a:hlinkClick r:id="rId5"/>
              </a:rPr>
              <a:t>admissions@ucdavis.edu</a:t>
            </a:r>
            <a:r>
              <a:rPr lang="en-US" sz="1400" dirty="0"/>
              <a:t> </a:t>
            </a:r>
          </a:p>
          <a:p>
            <a:pPr lvl="1"/>
            <a:r>
              <a:rPr lang="en-US" sz="1400" dirty="0"/>
              <a:t>If </a:t>
            </a:r>
            <a:r>
              <a:rPr lang="en-US" sz="1400" b="1" dirty="0"/>
              <a:t>no</a:t>
            </a:r>
            <a:r>
              <a:rPr lang="en-US" sz="1400" dirty="0"/>
              <a:t>, read on!</a:t>
            </a:r>
          </a:p>
          <a:p>
            <a:pPr>
              <a:lnSpc>
                <a:spcPct val="90000"/>
              </a:lnSpc>
            </a:pPr>
            <a:endParaRPr lang="en-US" sz="2400" dirty="0" err="1" smtClean="0"/>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will it take to finish my degree?</a:t>
            </a:r>
            <a:endParaRPr lang="en-US" dirty="0"/>
          </a:p>
        </p:txBody>
      </p:sp>
      <p:pic>
        <p:nvPicPr>
          <p:cNvPr id="3" name="Picture 2"/>
          <p:cNvPicPr>
            <a:picLocks noChangeAspect="1"/>
          </p:cNvPicPr>
          <p:nvPr/>
        </p:nvPicPr>
        <p:blipFill>
          <a:blip r:embed="rId2"/>
          <a:stretch>
            <a:fillRect/>
          </a:stretch>
        </p:blipFill>
        <p:spPr>
          <a:xfrm>
            <a:off x="1012826" y="2133600"/>
            <a:ext cx="10163175" cy="4133850"/>
          </a:xfrm>
          <a:prstGeom prst="rect">
            <a:avLst/>
          </a:prstGeom>
        </p:spPr>
      </p:pic>
    </p:spTree>
    <p:extLst>
      <p:ext uri="{BB962C8B-B14F-4D97-AF65-F5344CB8AC3E}">
        <p14:creationId xmlns:p14="http://schemas.microsoft.com/office/powerpoint/2010/main" val="39216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many units should I take?</a:t>
            </a:r>
            <a:endParaRPr lang="en-US" dirty="0"/>
          </a:p>
        </p:txBody>
      </p:sp>
      <p:sp>
        <p:nvSpPr>
          <p:cNvPr id="2" name="Content Placeholder 1"/>
          <p:cNvSpPr>
            <a:spLocks noGrp="1"/>
          </p:cNvSpPr>
          <p:nvPr>
            <p:ph sz="half" idx="1"/>
          </p:nvPr>
        </p:nvSpPr>
        <p:spPr>
          <a:xfrm>
            <a:off x="1233278" y="1828800"/>
            <a:ext cx="9737935" cy="2209800"/>
          </a:xfrm>
        </p:spPr>
        <p:txBody>
          <a:bodyPr>
            <a:normAutofit fontScale="70000" lnSpcReduction="20000"/>
          </a:bodyPr>
          <a:lstStyle/>
          <a:p>
            <a:r>
              <a:rPr lang="en-US" dirty="0" smtClean="0"/>
              <a:t>Generally, an average of 15 units/quarter to graduate in 4 years</a:t>
            </a:r>
          </a:p>
          <a:p>
            <a:r>
              <a:rPr lang="en-US" dirty="0" smtClean="0"/>
              <a:t>Averages of 12 units/quarter to maintain minimum progress (36 units/year)</a:t>
            </a:r>
          </a:p>
          <a:p>
            <a:pPr lvl="1"/>
            <a:r>
              <a:rPr lang="en-US" dirty="0" smtClean="0"/>
              <a:t>12 units/quarter is maintaining full time status</a:t>
            </a:r>
          </a:p>
          <a:p>
            <a:pPr lvl="2"/>
            <a:r>
              <a:rPr lang="en-US" dirty="0" smtClean="0"/>
              <a:t>The same is 6 units total for summer sessions</a:t>
            </a:r>
          </a:p>
          <a:p>
            <a:pPr lvl="1"/>
            <a:r>
              <a:rPr lang="en-US" dirty="0" smtClean="0"/>
              <a:t>Falling below can result in Academic Probation, but don’t panic!</a:t>
            </a:r>
          </a:p>
          <a:p>
            <a:pPr lvl="1"/>
            <a:endParaRPr lang="en-US" dirty="0"/>
          </a:p>
          <a:p>
            <a:pPr lvl="1"/>
            <a:endParaRPr lang="en-US" dirty="0" smtClean="0"/>
          </a:p>
          <a:p>
            <a:pPr marL="274320" lvl="1" indent="0">
              <a:buNone/>
            </a:pPr>
            <a:r>
              <a:rPr lang="en-US" sz="2600" dirty="0" smtClean="0"/>
              <a:t>Sample Transfer Schedule:</a:t>
            </a:r>
          </a:p>
          <a:p>
            <a:pPr lvl="1"/>
            <a:endParaRPr lang="en-US" dirty="0"/>
          </a:p>
        </p:txBody>
      </p:sp>
      <p:sp>
        <p:nvSpPr>
          <p:cNvPr id="5" name="Rectangle 4"/>
          <p:cNvSpPr/>
          <p:nvPr/>
        </p:nvSpPr>
        <p:spPr>
          <a:xfrm>
            <a:off x="5970019" y="3244334"/>
            <a:ext cx="248786" cy="369332"/>
          </a:xfrm>
          <a:prstGeom prst="rect">
            <a:avLst/>
          </a:prstGeom>
        </p:spPr>
        <p:txBody>
          <a:bodyPr wrap="none">
            <a:spAutoFit/>
          </a:bodyPr>
          <a:lstStyle/>
          <a:p>
            <a:r>
              <a:rPr lang="en-US" dirty="0"/>
              <a:t> </a:t>
            </a:r>
          </a:p>
        </p:txBody>
      </p:sp>
      <p:sp>
        <p:nvSpPr>
          <p:cNvPr id="6" name="Rectangle 5"/>
          <p:cNvSpPr/>
          <p:nvPr/>
        </p:nvSpPr>
        <p:spPr>
          <a:xfrm>
            <a:off x="5970019" y="3244334"/>
            <a:ext cx="248786" cy="369332"/>
          </a:xfrm>
          <a:prstGeom prst="rect">
            <a:avLst/>
          </a:prstGeom>
        </p:spPr>
        <p:txBody>
          <a:bodyPr wrap="none">
            <a:spAutoFit/>
          </a:bodyPr>
          <a:lstStyle/>
          <a:p>
            <a:r>
              <a:rPr lang="en-US" dirty="0"/>
              <a:t> </a:t>
            </a:r>
          </a:p>
        </p:txBody>
      </p:sp>
      <p:sp>
        <p:nvSpPr>
          <p:cNvPr id="7" name="Rectangle 6"/>
          <p:cNvSpPr/>
          <p:nvPr/>
        </p:nvSpPr>
        <p:spPr>
          <a:xfrm>
            <a:off x="5970019" y="3244334"/>
            <a:ext cx="248786" cy="369332"/>
          </a:xfrm>
          <a:prstGeom prst="rect">
            <a:avLst/>
          </a:prstGeom>
        </p:spPr>
        <p:txBody>
          <a:bodyPr wrap="none">
            <a:spAutoFit/>
          </a:bodyPr>
          <a:lstStyle/>
          <a:p>
            <a:r>
              <a:rPr lang="en-US" dirty="0"/>
              <a:t> </a:t>
            </a:r>
          </a:p>
        </p:txBody>
      </p:sp>
      <p:pic>
        <p:nvPicPr>
          <p:cNvPr id="1026" name="Picture 2" descr="https://lh3.googleusercontent.com/8zkF2UZAKLbK0EELwecLs9wzgOUaGfYXmFe1eieRsJckBvKTrsUh4DkYHQPP6AWtAl_FKKwBijKVQWdtAAPHlAuaqq29_cb8DbEkI57D4JkjteLhE9Pfq9Mcj9Wfs21nUqRw-q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979612" y="4009768"/>
            <a:ext cx="6868702" cy="1739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2360612" y="5827586"/>
            <a:ext cx="6297009" cy="907569"/>
          </a:xfrm>
          <a:prstGeom prst="rect">
            <a:avLst/>
          </a:prstGeom>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care of yourself</a:t>
            </a:r>
            <a:endParaRPr lang="en-US" dirty="0"/>
          </a:p>
        </p:txBody>
      </p:sp>
      <p:sp>
        <p:nvSpPr>
          <p:cNvPr id="3" name="Text Placeholder 2"/>
          <p:cNvSpPr>
            <a:spLocks noGrp="1"/>
          </p:cNvSpPr>
          <p:nvPr>
            <p:ph sz="half" idx="1"/>
          </p:nvPr>
        </p:nvSpPr>
        <p:spPr/>
        <p:txBody>
          <a:bodyPr>
            <a:normAutofit fontScale="92500" lnSpcReduction="20000"/>
          </a:bodyPr>
          <a:lstStyle/>
          <a:p>
            <a:r>
              <a:rPr lang="en-US" dirty="0"/>
              <a:t>Things to keep in mind:</a:t>
            </a:r>
          </a:p>
          <a:p>
            <a:pPr lvl="1"/>
            <a:r>
              <a:rPr lang="en-US" dirty="0"/>
              <a:t>Our major is intensive, the pace is up to you</a:t>
            </a:r>
          </a:p>
          <a:p>
            <a:pPr lvl="1"/>
            <a:r>
              <a:rPr lang="en-US" dirty="0"/>
              <a:t>Keep track of your mental health and overall readiness for university</a:t>
            </a:r>
          </a:p>
          <a:p>
            <a:pPr lvl="1"/>
            <a:r>
              <a:rPr lang="en-US" dirty="0"/>
              <a:t>Be honest with your own abilities (both strengths and weaknesses) academically</a:t>
            </a:r>
          </a:p>
          <a:p>
            <a:pPr lvl="1"/>
            <a:r>
              <a:rPr lang="en-US" dirty="0"/>
              <a:t>Tutoring is always an option</a:t>
            </a:r>
          </a:p>
          <a:p>
            <a:pPr lvl="1"/>
            <a:r>
              <a:rPr lang="en-US" dirty="0"/>
              <a:t>You have a network here to support you </a:t>
            </a:r>
            <a:endParaRPr lang="en-US" dirty="0" smtClean="0"/>
          </a:p>
          <a:p>
            <a:pPr fontAlgn="base"/>
            <a:r>
              <a:rPr lang="en-US" dirty="0"/>
              <a:t>You belong here and we are always here to support you, especially during this transition </a:t>
            </a:r>
            <a:endParaRPr lang="en-US" sz="1920" dirty="0"/>
          </a:p>
          <a:p>
            <a:r>
              <a:rPr lang="en-US" dirty="0"/>
              <a:t>Mental health </a:t>
            </a:r>
            <a:r>
              <a:rPr lang="en-US" b="1" u="sng" dirty="0"/>
              <a:t>IS</a:t>
            </a:r>
            <a:r>
              <a:rPr lang="en-US" dirty="0"/>
              <a:t> health</a:t>
            </a:r>
          </a:p>
        </p:txBody>
      </p:sp>
      <p:pic>
        <p:nvPicPr>
          <p:cNvPr id="2050" name="Picture 2" descr="https://lh5.googleusercontent.com/03ZDkgb_wfMG41hNA65IfkYleA9Ev--r-as0XTjYog5opdN-ab9x9CZI09GAest2IYveJqfPO4UmJdODRnzSAqFpIf3yFS7Fw4rJQPLo8p4hnTaGKjkbgL1K5dxxVDjPGOZF9gI"/>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5846" r="16183"/>
          <a:stretch/>
        </p:blipFill>
        <p:spPr bwMode="auto">
          <a:xfrm>
            <a:off x="6780212" y="1828799"/>
            <a:ext cx="4495800" cy="413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88</TotalTime>
  <Words>1103</Words>
  <Application>Microsoft Office PowerPoint</Application>
  <PresentationFormat>Custom</PresentationFormat>
  <Paragraphs>130</Paragraphs>
  <Slides>12</Slides>
  <Notes>7</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World country report presentation</vt:lpstr>
      <vt:lpstr>Transfer PowerPoint and Orientation Materials</vt:lpstr>
      <vt:lpstr>GDB CORE COURSES </vt:lpstr>
      <vt:lpstr>Other Required Coursework</vt:lpstr>
      <vt:lpstr>Placement Tests</vt:lpstr>
      <vt:lpstr>Restricted electives</vt:lpstr>
      <vt:lpstr>General education (GE) coursework</vt:lpstr>
      <vt:lpstr>How long will it take to finish my degree?</vt:lpstr>
      <vt:lpstr>How many units should I take?</vt:lpstr>
      <vt:lpstr>TAKE care of yourself</vt:lpstr>
      <vt:lpstr>Transfer Frequently asked questions (FAQs)</vt:lpstr>
      <vt:lpstr>Transfer FAQs continued…</vt:lpstr>
      <vt:lpstr>A cool opportunity!</vt:lpstr>
    </vt:vector>
  </TitlesOfParts>
  <Company>University of California, Davis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PowerPoint and Orientation Materials</dc:title>
  <dc:creator>Andrea Michelle Guggenbickler</dc:creator>
  <cp:lastModifiedBy>Andrea Michelle Guggenbickler</cp:lastModifiedBy>
  <cp:revision>10</cp:revision>
  <dcterms:created xsi:type="dcterms:W3CDTF">2019-12-19T21:53:25Z</dcterms:created>
  <dcterms:modified xsi:type="dcterms:W3CDTF">2019-12-19T23:21:58Z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