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9" r:id="rId2"/>
    <p:sldId id="270" r:id="rId3"/>
    <p:sldId id="271" r:id="rId4"/>
    <p:sldId id="272" r:id="rId5"/>
    <p:sldId id="273" r:id="rId6"/>
    <p:sldId id="263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116" d="100"/>
          <a:sy n="116" d="100"/>
        </p:scale>
        <p:origin x="390" y="108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12/18/2019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12/18/2019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a map of your country.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a picture of one of the geographic features of your country.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dirty="0"/>
              <a:t>Insert a picture illustrating a season in your country.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dirty="0"/>
              <a:t>Insert a picture of an animal and or plant found in your country.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4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181B6-B371-4031-9CBE-ED0985B01CB6}" type="slidenum">
              <a:rPr lang="en-US"/>
              <a:pPr/>
              <a:t>6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key points in the history of your country to the timeline.</a:t>
            </a:r>
          </a:p>
        </p:txBody>
      </p:sp>
    </p:spTree>
    <p:extLst>
      <p:ext uri="{BB962C8B-B14F-4D97-AF65-F5344CB8AC3E}">
        <p14:creationId xmlns:p14="http://schemas.microsoft.com/office/powerpoint/2010/main" val="2229052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dirty="0"/>
              <a:t>Insert a picture illustrating a custom or tradition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20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dirty="0"/>
              <a:t>Insert a picture of the head leader of your country.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51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dirty="0"/>
              <a:t>Insert a picture that illustrates some part of your country’s economy.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72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dirty="0"/>
              <a:t>Insert a picture of one of the points of interest for your country.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6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12/18/2019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Global Disease Biology General Resource Guide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9067798" cy="1143000"/>
          </a:xfrm>
        </p:spPr>
        <p:txBody>
          <a:bodyPr/>
          <a:lstStyle/>
          <a:p>
            <a:r>
              <a:rPr lang="en-US" dirty="0" smtClean="0"/>
              <a:t>Orientation 2020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 smtClean="0"/>
              <a:t>Freshman &amp; Transfer Students| Resource Guides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711" y="76199"/>
            <a:ext cx="2266951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&amp; Internships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Internship and Career Center (ICC)</a:t>
            </a:r>
          </a:p>
          <a:p>
            <a:pPr lvl="1"/>
            <a:r>
              <a:rPr lang="en-US" dirty="0" smtClean="0"/>
              <a:t>Resume and cover letter workshops</a:t>
            </a:r>
          </a:p>
          <a:p>
            <a:pPr lvl="1"/>
            <a:r>
              <a:rPr lang="en-US" dirty="0" smtClean="0"/>
              <a:t>One on one advising </a:t>
            </a:r>
          </a:p>
          <a:p>
            <a:pPr lvl="1"/>
            <a:r>
              <a:rPr lang="en-US" dirty="0" smtClean="0"/>
              <a:t>Interview help and job offer review</a:t>
            </a:r>
          </a:p>
          <a:p>
            <a:pPr lvl="1"/>
            <a:r>
              <a:rPr lang="en-US" dirty="0" smtClean="0"/>
              <a:t>Helps students find jobs and internships</a:t>
            </a:r>
          </a:p>
          <a:p>
            <a:pPr lvl="1"/>
            <a:r>
              <a:rPr lang="en-US" dirty="0" smtClean="0"/>
              <a:t>Career planning </a:t>
            </a:r>
          </a:p>
          <a:p>
            <a:pPr lvl="1"/>
            <a:r>
              <a:rPr lang="en-US" dirty="0" smtClean="0"/>
              <a:t>Works with all populations of students!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190" r="1528"/>
          <a:stretch/>
        </p:blipFill>
        <p:spPr>
          <a:xfrm>
            <a:off x="6475412" y="1981200"/>
            <a:ext cx="4114799" cy="39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&amp; Internships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Resources:</a:t>
            </a:r>
          </a:p>
          <a:p>
            <a:pPr lvl="1"/>
            <a:r>
              <a:rPr lang="en-US" dirty="0" smtClean="0"/>
              <a:t>Handshake </a:t>
            </a:r>
          </a:p>
          <a:p>
            <a:pPr lvl="1"/>
            <a:r>
              <a:rPr lang="en-US" dirty="0" smtClean="0"/>
              <a:t>Medical Center and Health Related Internships (HRI)</a:t>
            </a:r>
          </a:p>
          <a:p>
            <a:pPr lvl="1"/>
            <a:r>
              <a:rPr lang="en-US" dirty="0" smtClean="0"/>
              <a:t>Associated Students, University of California Davis (ASUCD)</a:t>
            </a:r>
          </a:p>
          <a:p>
            <a:pPr lvl="1"/>
            <a:r>
              <a:rPr lang="en-US" dirty="0" smtClean="0"/>
              <a:t>Student Run Clinics (SRCs)</a:t>
            </a:r>
          </a:p>
          <a:p>
            <a:pPr lvl="1"/>
            <a:r>
              <a:rPr lang="en-US" dirty="0" smtClean="0"/>
              <a:t>UC Davis Washington Program (UCDC)</a:t>
            </a:r>
          </a:p>
          <a:p>
            <a:pPr lvl="1"/>
            <a:r>
              <a:rPr lang="en-US" dirty="0" smtClean="0"/>
              <a:t>Study Abroad Internships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31" y="4580586"/>
            <a:ext cx="4038600" cy="1820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4" y="4580586"/>
            <a:ext cx="4462232" cy="18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Reviewed and recommended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0442" y="1828800"/>
            <a:ext cx="4708734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Shields Library</a:t>
            </a:r>
          </a:p>
          <a:p>
            <a:pPr lvl="1"/>
            <a:r>
              <a:rPr lang="en-US" dirty="0" smtClean="0"/>
              <a:t>Great quiet place to study! (3</a:t>
            </a:r>
            <a:r>
              <a:rPr lang="en-US" baseline="30000" dirty="0" smtClean="0"/>
              <a:t>rd</a:t>
            </a:r>
            <a:r>
              <a:rPr lang="en-US" dirty="0" smtClean="0"/>
              <a:t> and 4</a:t>
            </a:r>
            <a:r>
              <a:rPr lang="en-US" baseline="30000" dirty="0" smtClean="0"/>
              <a:t>th</a:t>
            </a:r>
            <a:r>
              <a:rPr lang="en-US" dirty="0" smtClean="0"/>
              <a:t> floor are silent study areas, while the basement, 1</a:t>
            </a:r>
            <a:r>
              <a:rPr lang="en-US" baseline="30000" dirty="0" smtClean="0"/>
              <a:t>st</a:t>
            </a:r>
            <a:r>
              <a:rPr lang="en-US" dirty="0" smtClean="0"/>
              <a:t>, and 2</a:t>
            </a:r>
            <a:r>
              <a:rPr lang="en-US" baseline="30000" dirty="0" smtClean="0"/>
              <a:t>nd</a:t>
            </a:r>
            <a:r>
              <a:rPr lang="en-US" dirty="0" smtClean="0"/>
              <a:t> floors are group study)</a:t>
            </a:r>
          </a:p>
          <a:p>
            <a:r>
              <a:rPr lang="en-US" dirty="0" smtClean="0"/>
              <a:t>Women’s Resource Center</a:t>
            </a:r>
          </a:p>
          <a:p>
            <a:pPr lvl="1"/>
            <a:r>
              <a:rPr lang="en-US" dirty="0" smtClean="0"/>
              <a:t>Promote gender equity and social justice. Offers education programs and workshops</a:t>
            </a:r>
          </a:p>
          <a:p>
            <a:r>
              <a:rPr lang="en-US" dirty="0" smtClean="0"/>
              <a:t>Health Education and Promotion</a:t>
            </a:r>
          </a:p>
          <a:p>
            <a:pPr lvl="1"/>
            <a:r>
              <a:rPr lang="en-US" dirty="0" smtClean="0"/>
              <a:t>Drop-ins for all students to help achieve wellness through education and health promotion</a:t>
            </a:r>
          </a:p>
          <a:p>
            <a:r>
              <a:rPr lang="en-US" dirty="0" smtClean="0"/>
              <a:t>Center for Leadership Learning</a:t>
            </a:r>
          </a:p>
          <a:p>
            <a:pPr lvl="1"/>
            <a:r>
              <a:rPr lang="en-US" dirty="0" smtClean="0"/>
              <a:t>Workshops, certificate programs, and events</a:t>
            </a:r>
          </a:p>
          <a:p>
            <a:r>
              <a:rPr lang="en-US" dirty="0" smtClean="0"/>
              <a:t>Memorial Union </a:t>
            </a:r>
          </a:p>
          <a:p>
            <a:pPr lvl="1"/>
            <a:r>
              <a:rPr lang="en-US" dirty="0" smtClean="0"/>
              <a:t>Study spaces, lost and found, gaming area, student pantry, veteran’s success center, coffee house, amazon lockers, campus store, student disability drop in center, aggie card office, lactation room, legal services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88" y="1752600"/>
            <a:ext cx="4114800" cy="3991356"/>
          </a:xfrm>
        </p:spPr>
      </p:pic>
    </p:spTree>
    <p:extLst>
      <p:ext uri="{BB962C8B-B14F-4D97-AF65-F5344CB8AC3E}">
        <p14:creationId xmlns:p14="http://schemas.microsoft.com/office/powerpoint/2010/main" val="36706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Bonus resource: the global disease biology academic advising office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Located in 150 Hutchison Hall</a:t>
            </a:r>
          </a:p>
          <a:p>
            <a:pPr lvl="1"/>
            <a:r>
              <a:rPr lang="en-US" dirty="0"/>
              <a:t>Drop-In Hours are 9am-4pm M-F</a:t>
            </a:r>
          </a:p>
          <a:p>
            <a:pPr lvl="1"/>
            <a:r>
              <a:rPr lang="en-US" dirty="0"/>
              <a:t>Peer Advisor Hours will be sent out at the beginning of each </a:t>
            </a:r>
            <a:r>
              <a:rPr lang="en-US" dirty="0" smtClean="0"/>
              <a:t>quarter</a:t>
            </a:r>
          </a:p>
          <a:p>
            <a:r>
              <a:rPr lang="en-US" dirty="0" smtClean="0"/>
              <a:t>What do we provide?</a:t>
            </a:r>
          </a:p>
          <a:p>
            <a:pPr lvl="1"/>
            <a:r>
              <a:rPr lang="en-US" dirty="0" smtClean="0"/>
              <a:t>Academic Advising</a:t>
            </a:r>
          </a:p>
          <a:p>
            <a:pPr lvl="1"/>
            <a:r>
              <a:rPr lang="en-US" dirty="0" smtClean="0"/>
              <a:t>Scheduling help</a:t>
            </a:r>
          </a:p>
          <a:p>
            <a:pPr lvl="1"/>
            <a:r>
              <a:rPr lang="en-US" dirty="0" smtClean="0"/>
              <a:t>Student Pantry</a:t>
            </a:r>
          </a:p>
          <a:p>
            <a:pPr lvl="1"/>
            <a:r>
              <a:rPr lang="en-US" dirty="0" smtClean="0"/>
              <a:t>A listening ear</a:t>
            </a:r>
          </a:p>
          <a:p>
            <a:pPr lvl="1"/>
            <a:r>
              <a:rPr lang="en-US" dirty="0" smtClean="0"/>
              <a:t>Student experience</a:t>
            </a:r>
          </a:p>
          <a:p>
            <a:pPr lvl="1"/>
            <a:r>
              <a:rPr lang="en-US" dirty="0" smtClean="0"/>
              <a:t>Example practicums</a:t>
            </a:r>
          </a:p>
          <a:p>
            <a:pPr lvl="1"/>
            <a:r>
              <a:rPr lang="en-US" dirty="0" smtClean="0"/>
              <a:t>Help determining Restricted Electives</a:t>
            </a:r>
          </a:p>
          <a:p>
            <a:pPr lvl="1"/>
            <a:r>
              <a:rPr lang="en-US" dirty="0" smtClean="0"/>
              <a:t>Academic difficulty counseling</a:t>
            </a:r>
          </a:p>
          <a:p>
            <a:pPr lvl="1"/>
            <a:r>
              <a:rPr lang="en-US" dirty="0" smtClean="0"/>
              <a:t>Practicum Project assistance</a:t>
            </a:r>
          </a:p>
          <a:p>
            <a:pPr lvl="1"/>
            <a:r>
              <a:rPr lang="en-US" dirty="0" smtClean="0"/>
              <a:t>Internship forms</a:t>
            </a:r>
          </a:p>
          <a:p>
            <a:r>
              <a:rPr lang="en-US" dirty="0" smtClean="0"/>
              <a:t>We want to see you at least once per quarter!!!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2" y="2743200"/>
            <a:ext cx="28003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</a:t>
            </a:r>
            <a:r>
              <a:rPr lang="en-US" dirty="0" smtClean="0"/>
              <a:t>s Resources Introduction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an undergraduate student at UC Davis, you will have access to a multitude of both on and off campus resources</a:t>
            </a:r>
          </a:p>
          <a:p>
            <a:r>
              <a:rPr lang="en-US" dirty="0" smtClean="0"/>
              <a:t>Note that the resources provided to you in this presentation will include both in person and online options, which will be denoted as such. </a:t>
            </a:r>
          </a:p>
          <a:p>
            <a:r>
              <a:rPr lang="en-US" dirty="0" smtClean="0"/>
              <a:t>We will cover:</a:t>
            </a:r>
          </a:p>
          <a:p>
            <a:pPr lvl="1"/>
            <a:r>
              <a:rPr lang="en-US" dirty="0" smtClean="0"/>
              <a:t>Commonly used advising websites</a:t>
            </a:r>
          </a:p>
          <a:p>
            <a:pPr lvl="1"/>
            <a:r>
              <a:rPr lang="en-US" dirty="0" smtClean="0"/>
              <a:t>Health and Wellness Resources</a:t>
            </a:r>
          </a:p>
          <a:p>
            <a:pPr lvl="1"/>
            <a:r>
              <a:rPr lang="en-US" dirty="0" smtClean="0"/>
              <a:t>Academic Resources</a:t>
            </a:r>
          </a:p>
          <a:p>
            <a:pPr lvl="1"/>
            <a:r>
              <a:rPr lang="en-US" dirty="0" smtClean="0"/>
              <a:t>Research and Internship Resources</a:t>
            </a:r>
          </a:p>
          <a:p>
            <a:pPr lvl="1"/>
            <a:r>
              <a:rPr lang="en-US" dirty="0" smtClean="0"/>
              <a:t>Peer Reviewed and Recommended Resources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2" y="3657600"/>
            <a:ext cx="3781425" cy="18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Advising Websites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CANVAS</a:t>
            </a:r>
          </a:p>
          <a:p>
            <a:pPr lvl="1"/>
            <a:r>
              <a:rPr lang="en-US" dirty="0" smtClean="0"/>
              <a:t>Canvas.ucdavis.edu</a:t>
            </a:r>
            <a:endParaRPr lang="en-US" dirty="0"/>
          </a:p>
          <a:p>
            <a:pPr lvl="1"/>
            <a:r>
              <a:rPr lang="en-US" dirty="0"/>
              <a:t>You’re on it now! Class websites are on the homepage, most commonly used </a:t>
            </a:r>
            <a:r>
              <a:rPr lang="en-US" dirty="0" smtClean="0"/>
              <a:t>website</a:t>
            </a:r>
            <a:endParaRPr lang="en-US" dirty="0" smtClean="0"/>
          </a:p>
          <a:p>
            <a:r>
              <a:rPr lang="en-US" dirty="0" smtClean="0"/>
              <a:t>OASIS </a:t>
            </a:r>
          </a:p>
          <a:p>
            <a:pPr lvl="1"/>
            <a:r>
              <a:rPr lang="en-US" dirty="0" smtClean="0"/>
              <a:t>Oasis.ucdavis.edu </a:t>
            </a:r>
            <a:endParaRPr lang="en-US" dirty="0" smtClean="0"/>
          </a:p>
          <a:p>
            <a:pPr lvl="1"/>
            <a:r>
              <a:rPr lang="en-US" dirty="0" smtClean="0"/>
              <a:t>Academic </a:t>
            </a:r>
            <a:r>
              <a:rPr lang="en-US" dirty="0"/>
              <a:t>Record, Advising Record, Degree Worksheet, Forms and Petitions (Academic Plans), and GPA Charts and Tools, Appointment </a:t>
            </a:r>
            <a:r>
              <a:rPr lang="en-US" dirty="0" smtClean="0"/>
              <a:t>Scheduling</a:t>
            </a:r>
            <a:endParaRPr lang="en-US" dirty="0" smtClean="0"/>
          </a:p>
          <a:p>
            <a:r>
              <a:rPr lang="en-US" dirty="0" smtClean="0"/>
              <a:t>Schedule Builder</a:t>
            </a:r>
          </a:p>
          <a:p>
            <a:pPr lvl="1"/>
            <a:r>
              <a:rPr lang="en-US" dirty="0" smtClean="0"/>
              <a:t>My.ucdavis.edu/</a:t>
            </a:r>
            <a:r>
              <a:rPr lang="en-US" dirty="0" err="1" smtClean="0"/>
              <a:t>schedulebuilder</a:t>
            </a:r>
            <a:endParaRPr lang="en-US" dirty="0" smtClean="0"/>
          </a:p>
          <a:p>
            <a:pPr lvl="1"/>
            <a:r>
              <a:rPr lang="en-US" dirty="0" smtClean="0"/>
              <a:t>Class scheduling, prerequisite checking, links to the catalog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1847" y="388689"/>
            <a:ext cx="3416057" cy="1956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812" y="2533851"/>
            <a:ext cx="4327933" cy="2035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612" y="4816943"/>
            <a:ext cx="3886200" cy="18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Advising </a:t>
            </a:r>
            <a:r>
              <a:rPr lang="en-US" dirty="0" smtClean="0"/>
              <a:t>Websites Continued…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CA&amp;ES Advising </a:t>
            </a:r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Caes.ucdavis.edu/students/advising</a:t>
            </a:r>
            <a:endParaRPr lang="en-US" dirty="0"/>
          </a:p>
          <a:p>
            <a:pPr lvl="1"/>
            <a:r>
              <a:rPr lang="en-US" dirty="0"/>
              <a:t>Access to GE advisors, make appointments with a Dean’s office </a:t>
            </a:r>
            <a:r>
              <a:rPr lang="en-US" dirty="0" smtClean="0"/>
              <a:t>advisor</a:t>
            </a:r>
          </a:p>
          <a:p>
            <a:r>
              <a:rPr lang="en-US" dirty="0"/>
              <a:t>Health Professions Advising</a:t>
            </a:r>
          </a:p>
          <a:p>
            <a:pPr lvl="1"/>
            <a:r>
              <a:rPr lang="en-US" dirty="0"/>
              <a:t>Hpa.ucdavis.edu</a:t>
            </a:r>
          </a:p>
          <a:p>
            <a:pPr lvl="1"/>
            <a:r>
              <a:rPr lang="en-US" dirty="0"/>
              <a:t>Also known as HPA, provides access to advisors for students interested in health professions, resources for GRE, MCAT, LSAT studying, interview prep, etc. </a:t>
            </a:r>
          </a:p>
          <a:p>
            <a:r>
              <a:rPr lang="en-US" dirty="0" err="1" smtClean="0"/>
              <a:t>MyUCDavis</a:t>
            </a:r>
            <a:endParaRPr lang="en-US" dirty="0" smtClean="0"/>
          </a:p>
          <a:p>
            <a:pPr lvl="1"/>
            <a:r>
              <a:rPr lang="en-US" dirty="0" smtClean="0"/>
              <a:t>My.ucdavis.edu </a:t>
            </a:r>
            <a:endParaRPr lang="en-US" dirty="0"/>
          </a:p>
          <a:p>
            <a:pPr lvl="1"/>
            <a:r>
              <a:rPr lang="en-US" dirty="0"/>
              <a:t>Central hub for all things UC Davis, links to all of the above mentioned resources, also accesses </a:t>
            </a:r>
            <a:r>
              <a:rPr lang="en-US" dirty="0" err="1"/>
              <a:t>MyBill</a:t>
            </a:r>
            <a:r>
              <a:rPr lang="en-US" dirty="0"/>
              <a:t>, </a:t>
            </a:r>
            <a:r>
              <a:rPr lang="en-US" dirty="0" err="1"/>
              <a:t>MyAwards</a:t>
            </a:r>
            <a:r>
              <a:rPr lang="en-US" dirty="0"/>
              <a:t>, etc.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69546" y="2419994"/>
            <a:ext cx="3200400" cy="1766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012" y="1676400"/>
            <a:ext cx="2894012" cy="1605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14" y="4419600"/>
            <a:ext cx="4269686" cy="21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&amp; wellness resources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Student Health and Counseling Services	</a:t>
            </a:r>
          </a:p>
          <a:p>
            <a:pPr lvl="1"/>
            <a:r>
              <a:rPr lang="en-US" dirty="0" smtClean="0"/>
              <a:t>Student Health and Wellness Center (Medical Services)</a:t>
            </a:r>
          </a:p>
          <a:p>
            <a:pPr lvl="1"/>
            <a:r>
              <a:rPr lang="en-US" dirty="0" smtClean="0"/>
              <a:t>Counseling Services at 219 North Hall (Counseling Services)</a:t>
            </a:r>
          </a:p>
          <a:p>
            <a:pPr lvl="2"/>
            <a:r>
              <a:rPr lang="en-US" dirty="0" smtClean="0"/>
              <a:t>You can either go in person, or go online to schedule and appointment! </a:t>
            </a:r>
          </a:p>
          <a:p>
            <a:pPr lvl="2"/>
            <a:r>
              <a:rPr lang="en-US" dirty="0" smtClean="0"/>
              <a:t>Their goal is to enhance the physical and mental health of students to help them succeed!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253912"/>
            <a:ext cx="4708525" cy="34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</a:t>
            </a:r>
            <a:r>
              <a:rPr lang="en-US" dirty="0" smtClean="0"/>
              <a:t>&amp; </a:t>
            </a:r>
            <a:r>
              <a:rPr lang="en-US" dirty="0"/>
              <a:t>wellness </a:t>
            </a:r>
            <a:r>
              <a:rPr lang="en-US" dirty="0" smtClean="0"/>
              <a:t>resources Continued…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08612" y="1828800"/>
            <a:ext cx="5562602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Activities and Recreation Center (ARC)</a:t>
            </a:r>
          </a:p>
          <a:p>
            <a:pPr lvl="1"/>
            <a:r>
              <a:rPr lang="en-US" dirty="0"/>
              <a:t>Free access for students! Offers things like group exercise classes, personal training, series classes, and rec sports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Center for Advocacy, Resource, and Education (CARE)</a:t>
            </a:r>
          </a:p>
          <a:p>
            <a:pPr lvl="1"/>
            <a:r>
              <a:rPr lang="en-US" dirty="0" smtClean="0"/>
              <a:t>Provides case managers and resource access for distressed students, and works to help create a community free of sexual and gender-based violence</a:t>
            </a:r>
          </a:p>
          <a:p>
            <a:r>
              <a:rPr lang="en-US" dirty="0" smtClean="0"/>
              <a:t>Aggie Compass and the Pantry</a:t>
            </a:r>
          </a:p>
          <a:p>
            <a:pPr lvl="1"/>
            <a:r>
              <a:rPr lang="en-US" dirty="0" smtClean="0"/>
              <a:t>Student community space to find fresh fruits and veggies, assistance with </a:t>
            </a:r>
            <a:r>
              <a:rPr lang="en-US" dirty="0" err="1" smtClean="0"/>
              <a:t>CalFresh</a:t>
            </a:r>
            <a:r>
              <a:rPr lang="en-US" dirty="0" smtClean="0"/>
              <a:t> enrollment, and resources to find stable housing and finances. </a:t>
            </a:r>
            <a:endParaRPr lang="en-US" dirty="0" smtClean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11" y="1824681"/>
            <a:ext cx="3810001" cy="1376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12" y="3425234"/>
            <a:ext cx="2515071" cy="1634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212" y="4495800"/>
            <a:ext cx="26860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</a:t>
            </a:r>
            <a:r>
              <a:rPr lang="en-US" dirty="0" smtClean="0"/>
              <a:t>&amp; </a:t>
            </a:r>
            <a:r>
              <a:rPr lang="en-US" dirty="0"/>
              <a:t>wellness resources Continued…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UCDPD Safe Rides</a:t>
            </a:r>
          </a:p>
          <a:p>
            <a:pPr lvl="1"/>
            <a:r>
              <a:rPr lang="en-US" dirty="0"/>
              <a:t>Phone number: (530)754-2677</a:t>
            </a:r>
          </a:p>
          <a:p>
            <a:pPr lvl="1"/>
            <a:r>
              <a:rPr lang="en-US" dirty="0"/>
              <a:t>Available to anyone, 7 days a week from 5pm to 10pm on campus to another location on campus, and 10pm-6am for on campus pick up to any location in the city of Davis. </a:t>
            </a:r>
          </a:p>
          <a:p>
            <a:r>
              <a:rPr lang="en-US" dirty="0"/>
              <a:t>Student Community Center and Counselors</a:t>
            </a:r>
          </a:p>
          <a:p>
            <a:pPr lvl="1"/>
            <a:r>
              <a:rPr lang="en-US" dirty="0"/>
              <a:t>Home to many centers on campus! Examples: AB540 Undocumented Students Center, Cross Cultural Center, LGBTQIA+ Resource Center, URC, Student Recruitment and Retention Center, Women’s Resource  and Research Center</a:t>
            </a:r>
          </a:p>
          <a:p>
            <a:r>
              <a:rPr lang="en-US" dirty="0"/>
              <a:t>Our office!</a:t>
            </a:r>
          </a:p>
          <a:p>
            <a:pPr lvl="1"/>
            <a:r>
              <a:rPr lang="en-US" dirty="0"/>
              <a:t>At 150 Hutchison Hall, we offer a student pantry, academic advising, a listening ear, peer advice, and a place to decompress and gain a community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6812" y="2971800"/>
            <a:ext cx="2792413" cy="1861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812" y="1066800"/>
            <a:ext cx="2748477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412" y="4648200"/>
            <a:ext cx="2897108" cy="192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648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Academic Assistance and Tutoring Centers (AATC)</a:t>
            </a:r>
          </a:p>
          <a:p>
            <a:pPr lvl="1"/>
            <a:r>
              <a:rPr lang="en-US" dirty="0" smtClean="0"/>
              <a:t>Tutoring.ucdavis.edu</a:t>
            </a:r>
            <a:endParaRPr lang="en-US" dirty="0" smtClean="0"/>
          </a:p>
          <a:p>
            <a:r>
              <a:rPr lang="en-US" dirty="0" smtClean="0"/>
              <a:t>Transfer &amp; Re-Entry Center (TRC)</a:t>
            </a:r>
          </a:p>
          <a:p>
            <a:pPr lvl="1"/>
            <a:r>
              <a:rPr lang="en-US" dirty="0" smtClean="0"/>
              <a:t>Opportunity.ucdavis.edu/centers/</a:t>
            </a:r>
            <a:r>
              <a:rPr lang="en-US" dirty="0" err="1" smtClean="0"/>
              <a:t>trc</a:t>
            </a:r>
            <a:endParaRPr lang="en-US" dirty="0" smtClean="0"/>
          </a:p>
          <a:p>
            <a:r>
              <a:rPr lang="en-US" dirty="0" smtClean="0"/>
              <a:t>Student Disability Center (SDC)</a:t>
            </a:r>
          </a:p>
          <a:p>
            <a:pPr lvl="1"/>
            <a:r>
              <a:rPr lang="en-US" dirty="0" smtClean="0"/>
              <a:t>Sdc.ucdavis.edu</a:t>
            </a:r>
          </a:p>
          <a:p>
            <a:r>
              <a:rPr lang="en-US" dirty="0" smtClean="0"/>
              <a:t>Community Resource and Retention Center (CRRC)</a:t>
            </a:r>
          </a:p>
          <a:p>
            <a:pPr lvl="1"/>
            <a:r>
              <a:rPr lang="en-US" dirty="0" smtClean="0"/>
              <a:t>Studentaffairs.ucdavis.edu/student-life/</a:t>
            </a:r>
            <a:r>
              <a:rPr lang="en-US" dirty="0" err="1" smtClean="0"/>
              <a:t>crrc</a:t>
            </a:r>
            <a:endParaRPr lang="en-US" dirty="0" smtClean="0"/>
          </a:p>
          <a:p>
            <a:r>
              <a:rPr lang="en-US" dirty="0" smtClean="0"/>
              <a:t>Office of Educational Opportunity &amp; Enrichment Services (OEOES)</a:t>
            </a:r>
          </a:p>
          <a:p>
            <a:pPr lvl="1"/>
            <a:r>
              <a:rPr lang="en-US" dirty="0" smtClean="0"/>
              <a:t>Opportunity.ucdavis.edu</a:t>
            </a:r>
          </a:p>
          <a:p>
            <a:r>
              <a:rPr lang="en-US" dirty="0" smtClean="0"/>
              <a:t>Office of Student Support and Judicial Affairs (OSSJA)</a:t>
            </a:r>
          </a:p>
          <a:p>
            <a:pPr lvl="1"/>
            <a:r>
              <a:rPr lang="en-US" dirty="0" smtClean="0"/>
              <a:t>Ossja.ucdavis.edu/mission-functions</a:t>
            </a:r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114950"/>
            <a:ext cx="4708525" cy="37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3095" y="304800"/>
            <a:ext cx="9753600" cy="1325562"/>
          </a:xfrm>
        </p:spPr>
        <p:txBody>
          <a:bodyPr/>
          <a:lstStyle/>
          <a:p>
            <a:r>
              <a:rPr lang="en-US" dirty="0" smtClean="0"/>
              <a:t>Research &amp; Internships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Undergraduate Research Center (URC)</a:t>
            </a:r>
          </a:p>
          <a:p>
            <a:pPr lvl="1"/>
            <a:r>
              <a:rPr lang="en-US" dirty="0" smtClean="0"/>
              <a:t>Portal for helping students to locate research opportunities</a:t>
            </a:r>
          </a:p>
          <a:p>
            <a:pPr lvl="1"/>
            <a:r>
              <a:rPr lang="en-US" dirty="0" smtClean="0"/>
              <a:t>Host an undergraduate research conference each year (many of our students participate!)</a:t>
            </a:r>
          </a:p>
          <a:p>
            <a:pPr lvl="1"/>
            <a:r>
              <a:rPr lang="en-US" dirty="0" smtClean="0"/>
              <a:t>Award and scholarship opportunities</a:t>
            </a:r>
          </a:p>
          <a:p>
            <a:pPr lvl="1"/>
            <a:r>
              <a:rPr lang="en-US" dirty="0" smtClean="0"/>
              <a:t>Fellowship opportunities</a:t>
            </a:r>
          </a:p>
          <a:p>
            <a:pPr lvl="1"/>
            <a:r>
              <a:rPr lang="en-US" dirty="0" smtClean="0"/>
              <a:t>Encourages and facilitates research for undergraduate students at all levels</a:t>
            </a:r>
          </a:p>
          <a:p>
            <a:pPr lvl="1"/>
            <a:r>
              <a:rPr lang="en-US" dirty="0" smtClean="0"/>
              <a:t>Offer advising, info sessions, and funding!</a:t>
            </a:r>
          </a:p>
          <a:p>
            <a:pPr lvl="1"/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75436" y="2209800"/>
            <a:ext cx="5692720" cy="31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rld country report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country report presentation.potx" id="{FF082492-D6CE-444E-B3E8-FB131EDFAC53}" vid="{71BD5CC8-96B3-46A6-8835-37741E8965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country report presentation</Template>
  <TotalTime>200</TotalTime>
  <Words>968</Words>
  <Application>Microsoft Office PowerPoint</Application>
  <PresentationFormat>Custom</PresentationFormat>
  <Paragraphs>134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World country report presentation</vt:lpstr>
      <vt:lpstr>Global Disease Biology General Resource Guide</vt:lpstr>
      <vt:lpstr>Campus Resources Introduction</vt:lpstr>
      <vt:lpstr>Advising Websites</vt:lpstr>
      <vt:lpstr>Advising Websites Continued…</vt:lpstr>
      <vt:lpstr>Health &amp; wellness resources</vt:lpstr>
      <vt:lpstr>Health &amp; wellness resources Continued…</vt:lpstr>
      <vt:lpstr>Health &amp; wellness resources Continued…</vt:lpstr>
      <vt:lpstr>Academic resources</vt:lpstr>
      <vt:lpstr>Research &amp; Internships Resources</vt:lpstr>
      <vt:lpstr>Research &amp; Internships Resources</vt:lpstr>
      <vt:lpstr>Research &amp; Internships Resources</vt:lpstr>
      <vt:lpstr>Peer Reviewed and recommended resources</vt:lpstr>
      <vt:lpstr>Bonus resource: the global disease biology academic advising office</vt:lpstr>
    </vt:vector>
  </TitlesOfParts>
  <Company>University of California, Davis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Disease Biology General Resource Guide</dc:title>
  <dc:creator>Andrea Michelle Guggenbickler</dc:creator>
  <cp:lastModifiedBy>Andrea Michelle Guggenbickler</cp:lastModifiedBy>
  <cp:revision>11</cp:revision>
  <dcterms:created xsi:type="dcterms:W3CDTF">2019-12-18T19:54:59Z</dcterms:created>
  <dcterms:modified xsi:type="dcterms:W3CDTF">2019-12-18T23:15:40Z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