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1" r:id="rId4"/>
    <p:sldId id="272" r:id="rId5"/>
    <p:sldId id="273" r:id="rId6"/>
    <p:sldId id="263" r:id="rId7"/>
    <p:sldId id="274" r:id="rId8"/>
    <p:sldId id="275" r:id="rId9"/>
    <p:sldId id="27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2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custom or tradition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the head leader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that illustrates some part of your country’s economy.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Restricted Electives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10649907" cy="1143000"/>
          </a:xfrm>
        </p:spPr>
        <p:txBody>
          <a:bodyPr/>
          <a:lstStyle/>
          <a:p>
            <a:r>
              <a:rPr lang="en-US" dirty="0" smtClean="0"/>
              <a:t>Orientation 2020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First Year and Transfer Students| Restricted Electives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152400"/>
            <a:ext cx="226790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restricted elective?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Restricted Electives (REs) are a set of, typically, upper division-courses with a combined minimum of 25 units that you as a GDB student get to pick and choose!</a:t>
            </a:r>
          </a:p>
          <a:p>
            <a:pPr lvl="1"/>
            <a:r>
              <a:rPr lang="en-US" dirty="0" smtClean="0"/>
              <a:t>These units give students the opportunity to personalize the Global Disease Biology degree and explore the fields of health and disease in a way that you are passionate about.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886200"/>
            <a:ext cx="4152900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6" y="3888740"/>
            <a:ext cx="502920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your Restricted electives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rules, which are detailed in the “Guide to Restricted Electives” which is attached to this module.</a:t>
            </a:r>
          </a:p>
          <a:p>
            <a:pPr lvl="1"/>
            <a:r>
              <a:rPr lang="en-US" dirty="0" smtClean="0"/>
              <a:t>Ask yourself some questions:</a:t>
            </a:r>
          </a:p>
          <a:p>
            <a:pPr lvl="2"/>
            <a:r>
              <a:rPr lang="en-US" dirty="0" smtClean="0"/>
              <a:t>What courses best fit your interests?</a:t>
            </a:r>
          </a:p>
          <a:p>
            <a:pPr lvl="2"/>
            <a:r>
              <a:rPr lang="en-US" dirty="0" smtClean="0"/>
              <a:t>What courses will help prepare you for your intended career?</a:t>
            </a:r>
          </a:p>
          <a:p>
            <a:pPr lvl="2"/>
            <a:r>
              <a:rPr lang="en-US" dirty="0" smtClean="0"/>
              <a:t>What courses would you want to highlight in an application for grad, med, or vet school?</a:t>
            </a:r>
          </a:p>
          <a:p>
            <a:pPr lvl="2"/>
            <a:r>
              <a:rPr lang="en-US" dirty="0" smtClean="0"/>
              <a:t>What courses complement your GDB Practicum?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828800"/>
            <a:ext cx="4721674" cy="3652837"/>
          </a:xfr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start choosing restricted electives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soon as you enter the major! There are several ways to find courses:</a:t>
            </a:r>
          </a:p>
          <a:p>
            <a:pPr lvl="1"/>
            <a:r>
              <a:rPr lang="en-US" dirty="0" smtClean="0"/>
              <a:t>The UC Davis course catalog</a:t>
            </a:r>
          </a:p>
          <a:p>
            <a:pPr lvl="1"/>
            <a:r>
              <a:rPr lang="en-US" dirty="0" smtClean="0"/>
              <a:t>Talk to fellow GDB students</a:t>
            </a:r>
          </a:p>
          <a:p>
            <a:pPr lvl="1"/>
            <a:r>
              <a:rPr lang="en-US" dirty="0" smtClean="0"/>
              <a:t>Ask peer advisors for opinions</a:t>
            </a:r>
          </a:p>
          <a:p>
            <a:pPr lvl="1"/>
            <a:r>
              <a:rPr lang="en-US" dirty="0" smtClean="0"/>
              <a:t>Review Appendix A of this document</a:t>
            </a:r>
          </a:p>
          <a:p>
            <a:pPr lvl="1"/>
            <a:r>
              <a:rPr lang="en-US" dirty="0" smtClean="0"/>
              <a:t>Talk with a faculty advisor or your practicum mentor</a:t>
            </a:r>
            <a:endParaRPr lang="en-US" dirty="0"/>
          </a:p>
          <a:p>
            <a:r>
              <a:rPr lang="en-US" dirty="0" smtClean="0"/>
              <a:t>You’ll get your chosen courses approved in GDB 187, which you will probably take your Junior year!</a:t>
            </a:r>
          </a:p>
        </p:txBody>
      </p:sp>
      <p:pic>
        <p:nvPicPr>
          <p:cNvPr id="1026" name="Picture 2" descr="https://lh3.googleusercontent.com/H-A6ZYkpd3yqscmBDgVTD4c2Be5vcVkXuLZFm34DQ4WG-G1dVQ4eySuHFCZMiTXIFuR95xd_0lNzJq6TzRBCE3KL5WTwLrT39BY7QqN1H6c55XZIn2kL2IPo9vscvUjwDhVgiG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962358"/>
            <a:ext cx="4708525" cy="40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elective rules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Restricted electives are approved as a whole list, not as individual courses</a:t>
            </a:r>
          </a:p>
          <a:p>
            <a:pPr lvl="1"/>
            <a:r>
              <a:rPr lang="en-US" dirty="0" smtClean="0"/>
              <a:t>Advising staff can tell you what they think will count as REs, but to get formal approval, you must use an RE approval sheet with justification.</a:t>
            </a:r>
          </a:p>
          <a:p>
            <a:pPr lvl="1"/>
            <a:r>
              <a:rPr lang="en-US" dirty="0" smtClean="0"/>
              <a:t>An exception to this are the courses listed in Appendix A. </a:t>
            </a:r>
          </a:p>
          <a:p>
            <a:pPr lvl="2"/>
            <a:r>
              <a:rPr lang="en-US" dirty="0" smtClean="0"/>
              <a:t>These do not need an approval form</a:t>
            </a:r>
            <a:endParaRPr lang="en-US" dirty="0" smtClean="0"/>
          </a:p>
          <a:p>
            <a:r>
              <a:rPr lang="en-US" dirty="0" smtClean="0"/>
              <a:t>There is a list of 9 rules (and exceptions) listed in the Guide- </a:t>
            </a:r>
            <a:r>
              <a:rPr lang="en-US" b="1" dirty="0" smtClean="0"/>
              <a:t>PLEASE READ 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most important rule? Don’t take Restricted Electives for Pass/No Pass grades.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430992"/>
            <a:ext cx="4708525" cy="3139016"/>
          </a:xfr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7614" y="1828800"/>
            <a:ext cx="5181598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section lists the courses that you do not need prior approval in order to take. All of these courses have been taken by numerous GDB students!</a:t>
            </a:r>
          </a:p>
          <a:p>
            <a:pPr lvl="1"/>
            <a:r>
              <a:rPr lang="en-US" dirty="0"/>
              <a:t>You should still let an advisor know you plan to take them so we can advise you on the difficulty level, quarters offered, and any personal experience with the class!</a:t>
            </a:r>
          </a:p>
          <a:p>
            <a:pPr lvl="1"/>
            <a:r>
              <a:rPr lang="en-US" dirty="0"/>
              <a:t>Appendix A is a great resource when you are just starting out!</a:t>
            </a:r>
          </a:p>
          <a:p>
            <a:pPr marL="274320" lvl="1" indent="0">
              <a:buNone/>
            </a:pPr>
            <a:endParaRPr lang="en-US" sz="300" dirty="0" smtClean="0"/>
          </a:p>
          <a:p>
            <a:r>
              <a:rPr lang="en-US" dirty="0" smtClean="0"/>
              <a:t>A note: your REs do not have to come from Appendix A. They can be any class that is science or science-adjacent that goes along with either what you want to do after college, or with your practicum project. Don’t limit yourself!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937419"/>
            <a:ext cx="452502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7665" y="1600200"/>
            <a:ext cx="4708734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Appendix B includes all of the courses that are </a:t>
            </a:r>
            <a:r>
              <a:rPr lang="en-US" b="1" dirty="0" smtClean="0"/>
              <a:t>NOT</a:t>
            </a:r>
            <a:r>
              <a:rPr lang="en-US" dirty="0" smtClean="0"/>
              <a:t> eligible to be used as GDB restricted electives. This could be for a variety of reasons:</a:t>
            </a:r>
          </a:p>
          <a:p>
            <a:pPr lvl="1"/>
            <a:r>
              <a:rPr lang="en-US" dirty="0" smtClean="0"/>
              <a:t>It is a required course for the major</a:t>
            </a:r>
          </a:p>
          <a:p>
            <a:pPr lvl="1"/>
            <a:r>
              <a:rPr lang="en-US" dirty="0" smtClean="0"/>
              <a:t>It is a discussion section</a:t>
            </a:r>
          </a:p>
          <a:p>
            <a:pPr lvl="1"/>
            <a:r>
              <a:rPr lang="en-US" dirty="0" smtClean="0"/>
              <a:t>It is an abroad internship that is not Global Health related</a:t>
            </a:r>
          </a:p>
          <a:p>
            <a:pPr lvl="1"/>
            <a:r>
              <a:rPr lang="en-US" dirty="0" smtClean="0"/>
              <a:t>It is lower division that is P/NP only</a:t>
            </a:r>
          </a:p>
          <a:p>
            <a:pPr lvl="1"/>
            <a:r>
              <a:rPr lang="en-US" dirty="0" smtClean="0"/>
              <a:t>Previously denied Restricted Electives</a:t>
            </a:r>
          </a:p>
          <a:p>
            <a:r>
              <a:rPr lang="en-US" dirty="0" smtClean="0"/>
              <a:t>These courses cannot be counted as Restricted Electives, and the list is subject to change.</a:t>
            </a: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1808719"/>
            <a:ext cx="4708525" cy="41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Elective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SPH 101- Introduction to Public Health (3)</a:t>
            </a:r>
          </a:p>
          <a:p>
            <a:r>
              <a:rPr lang="en-US" dirty="0" smtClean="0"/>
              <a:t>MMI 188- Human Immunology (3)</a:t>
            </a:r>
          </a:p>
          <a:p>
            <a:r>
              <a:rPr lang="en-US" dirty="0" smtClean="0"/>
              <a:t>SAS 109- Environmental Change, Disease, and Policy (4)</a:t>
            </a:r>
          </a:p>
          <a:p>
            <a:r>
              <a:rPr lang="en-US" dirty="0" smtClean="0"/>
              <a:t>ANT 129- Global Health &amp; Medicine</a:t>
            </a:r>
            <a:r>
              <a:rPr lang="en-US" dirty="0"/>
              <a:t> </a:t>
            </a:r>
            <a:r>
              <a:rPr lang="en-US" dirty="0" smtClean="0"/>
              <a:t>(4)</a:t>
            </a:r>
          </a:p>
          <a:p>
            <a:r>
              <a:rPr lang="en-US" dirty="0" smtClean="0"/>
              <a:t>NPB 101- Systemic Physiology (5)</a:t>
            </a:r>
          </a:p>
          <a:p>
            <a:r>
              <a:rPr lang="en-US" dirty="0" smtClean="0"/>
              <a:t>FST 104- Food Microbiology (3)</a:t>
            </a:r>
          </a:p>
          <a:p>
            <a:r>
              <a:rPr lang="en-US" dirty="0" smtClean="0"/>
              <a:t>CHI 114- Reproductive Health (4)</a:t>
            </a:r>
          </a:p>
          <a:p>
            <a:r>
              <a:rPr lang="en-US" dirty="0" smtClean="0"/>
              <a:t>PLP 140- Ag Biotech and Public Policy (4) </a:t>
            </a:r>
          </a:p>
          <a:p>
            <a:r>
              <a:rPr lang="en-US" dirty="0" smtClean="0"/>
              <a:t>PLS 152- Plant Genetics</a:t>
            </a:r>
            <a:r>
              <a:rPr lang="en-US" dirty="0"/>
              <a:t> </a:t>
            </a:r>
            <a:r>
              <a:rPr lang="en-US" dirty="0" smtClean="0"/>
              <a:t>(4)</a:t>
            </a:r>
          </a:p>
          <a:p>
            <a:r>
              <a:rPr lang="en-US" dirty="0" smtClean="0"/>
              <a:t>POL 109- Public and Governmental Policy (4)</a:t>
            </a:r>
          </a:p>
          <a:p>
            <a:r>
              <a:rPr lang="en-US" dirty="0" smtClean="0"/>
              <a:t>IDI 141- Infectious Diseases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1981201"/>
            <a:ext cx="5120566" cy="3737824"/>
          </a:xfrm>
        </p:spPr>
      </p:pic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your restricted electives are up to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Remember to utilize your academic advisors and practicum mentor to help you pick your </a:t>
            </a:r>
            <a:r>
              <a:rPr lang="en-US" dirty="0" err="1" smtClean="0"/>
              <a:t>REs.</a:t>
            </a:r>
            <a:endParaRPr lang="en-US" dirty="0" smtClean="0"/>
          </a:p>
          <a:p>
            <a:pPr lvl="1"/>
            <a:r>
              <a:rPr lang="en-US" dirty="0"/>
              <a:t>We have been in your shoes!</a:t>
            </a:r>
          </a:p>
          <a:p>
            <a:pPr lvl="1"/>
            <a:r>
              <a:rPr lang="en-US" dirty="0"/>
              <a:t>We can help direct your interests into coursework.</a:t>
            </a:r>
          </a:p>
          <a:p>
            <a:pPr lvl="1"/>
            <a:r>
              <a:rPr lang="en-US" dirty="0"/>
              <a:t>We have extensive knowledge of when courses are taught, and how often they are offered. </a:t>
            </a:r>
          </a:p>
          <a:p>
            <a:pPr lvl="1"/>
            <a:r>
              <a:rPr lang="en-US" dirty="0"/>
              <a:t>It’s our job!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Remember, it is your education and your journey!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234803"/>
            <a:ext cx="4708525" cy="3531393"/>
          </a:xfrm>
        </p:spPr>
      </p:pic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118</TotalTime>
  <Words>795</Words>
  <Application>Microsoft Office PowerPoint</Application>
  <PresentationFormat>Custom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World country report presentation</vt:lpstr>
      <vt:lpstr>Restricted Electives</vt:lpstr>
      <vt:lpstr>What is a restricted elective?</vt:lpstr>
      <vt:lpstr>How to choose your Restricted electives </vt:lpstr>
      <vt:lpstr>When to start choosing restricted electives</vt:lpstr>
      <vt:lpstr>Restricted elective rules</vt:lpstr>
      <vt:lpstr>Appendix A</vt:lpstr>
      <vt:lpstr>Appendix b</vt:lpstr>
      <vt:lpstr>Restricted Elective Examples</vt:lpstr>
      <vt:lpstr>Overall your restricted electives are up to you!</vt:lpstr>
    </vt:vector>
  </TitlesOfParts>
  <Company>University of California, Davis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restricted electives?</dc:title>
  <dc:creator>Andrea Michelle Guggenbickler</dc:creator>
  <cp:lastModifiedBy>Andrea Michelle Guggenbickler</cp:lastModifiedBy>
  <cp:revision>9</cp:revision>
  <dcterms:created xsi:type="dcterms:W3CDTF">2019-12-20T19:43:38Z</dcterms:created>
  <dcterms:modified xsi:type="dcterms:W3CDTF">2019-12-20T21:42:11Z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